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8288000" cy="10287000"/>
  <p:notesSz cx="6858000" cy="9144000"/>
  <p:embeddedFontLst>
    <p:embeddedFont>
      <p:font typeface="Codec Pro" pitchFamily="2" charset="0"/>
      <p:regular r:id="rId47"/>
    </p:embeddedFont>
    <p:embeddedFont>
      <p:font typeface="Codec Pro Bold" pitchFamily="2" charset="0"/>
      <p:regular r:id="rId48"/>
      <p:bold r:id="rId49"/>
    </p:embeddedFont>
    <p:embeddedFont>
      <p:font typeface="Codec Pro Ultra-Bold" pitchFamily="2" charset="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7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5" autoAdjust="0"/>
    <p:restoredTop sz="94609" autoAdjust="0"/>
  </p:normalViewPr>
  <p:slideViewPr>
    <p:cSldViewPr>
      <p:cViewPr>
        <p:scale>
          <a:sx n="75" d="100"/>
          <a:sy n="75" d="100"/>
        </p:scale>
        <p:origin x="200" y="6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0" y="29637"/>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66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702345" y="3749911"/>
            <a:ext cx="13587369" cy="2278302"/>
          </a:xfrm>
          <a:prstGeom prst="rect">
            <a:avLst/>
          </a:prstGeom>
        </p:spPr>
        <p:txBody>
          <a:bodyPr lIns="0" tIns="0" rIns="0" bIns="0" rtlCol="0" anchor="t">
            <a:spAutoFit/>
          </a:bodyPr>
          <a:lstStyle/>
          <a:p>
            <a:pPr algn="ctr">
              <a:lnSpc>
                <a:spcPts val="17224"/>
              </a:lnSpc>
              <a:spcBef>
                <a:spcPct val="0"/>
              </a:spcBef>
            </a:pPr>
            <a:r>
              <a:rPr lang="en-US" sz="12303" b="1" spc="-615">
                <a:solidFill>
                  <a:srgbClr val="FFFFFF"/>
                </a:solidFill>
                <a:latin typeface="Codec Pro Ultra-Bold"/>
                <a:ea typeface="Codec Pro Ultra-Bold"/>
                <a:cs typeface="Codec Pro Ultra-Bold"/>
                <a:sym typeface="Codec Pro Ultra-Bold"/>
              </a:rPr>
              <a:t>Quantum Sunday</a:t>
            </a:r>
          </a:p>
        </p:txBody>
      </p:sp>
      <p:grpSp>
        <p:nvGrpSpPr>
          <p:cNvPr id="7" name="Group 7"/>
          <p:cNvGrpSpPr/>
          <p:nvPr/>
        </p:nvGrpSpPr>
        <p:grpSpPr>
          <a:xfrm>
            <a:off x="14885630" y="5143500"/>
            <a:ext cx="632265" cy="63226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FF00"/>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1161211" y="806720"/>
            <a:ext cx="937478" cy="428591"/>
          </a:xfrm>
          <a:prstGeom prst="roundRect">
            <a:avLst/>
          </a:prstGeom>
          <a:solidFill>
            <a:schemeClr val="bg1"/>
          </a:solidFill>
        </p:spPr>
        <p:txBody>
          <a:bodyPr wrap="square" lIns="0" tIns="0" rIns="0" bIns="0" rtlCol="0" anchor="t">
            <a:spAutoFit/>
          </a:bodyPr>
          <a:lstStyle/>
          <a:p>
            <a:pPr marL="0" lvl="0" indent="0" algn="ctr">
              <a:lnSpc>
                <a:spcPts val="3151"/>
              </a:lnSpc>
              <a:spcBef>
                <a:spcPct val="0"/>
              </a:spcBef>
            </a:pPr>
            <a:r>
              <a:rPr lang="en-US" sz="2251" b="1" dirty="0">
                <a:solidFill>
                  <a:srgbClr val="2C7FA9"/>
                </a:solidFill>
                <a:latin typeface="Codec Pro Ultra-Bold"/>
                <a:ea typeface="Codec Pro Ultra-Bold"/>
                <a:cs typeface="Codec Pro Ultra-Bold"/>
                <a:sym typeface="Codec Pro Ultra-Bold"/>
              </a:rPr>
              <a:t>Home</a:t>
            </a:r>
          </a:p>
        </p:txBody>
      </p:sp>
      <p:sp>
        <p:nvSpPr>
          <p:cNvPr id="12" name="TextBox 12"/>
          <p:cNvSpPr txBox="1"/>
          <p:nvPr/>
        </p:nvSpPr>
        <p:spPr>
          <a:xfrm>
            <a:off x="12934045" y="806720"/>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dirty="0">
                <a:solidFill>
                  <a:srgbClr val="FFFFFF"/>
                </a:solidFill>
                <a:latin typeface="Codec Pro Bold"/>
                <a:ea typeface="Codec Pro Bold"/>
                <a:cs typeface="Codec Pro Bold"/>
                <a:sym typeface="Codec Pro Bold"/>
              </a:rPr>
              <a:t>Short story</a:t>
            </a:r>
          </a:p>
        </p:txBody>
      </p:sp>
      <p:sp>
        <p:nvSpPr>
          <p:cNvPr id="13" name="TextBox 13"/>
          <p:cNvSpPr txBox="1"/>
          <p:nvPr/>
        </p:nvSpPr>
        <p:spPr>
          <a:xfrm>
            <a:off x="15430895" y="806720"/>
            <a:ext cx="1828405" cy="376963"/>
          </a:xfrm>
          <a:prstGeom prst="rect">
            <a:avLst/>
          </a:prstGeom>
        </p:spPr>
        <p:txBody>
          <a:bodyPr lIns="0" tIns="0" rIns="0" bIns="0" rtlCol="0" anchor="t">
            <a:spAutoFit/>
          </a:bodyPr>
          <a:lstStyle/>
          <a:p>
            <a:pPr marL="0" lvl="0" indent="0" algn="ctr">
              <a:lnSpc>
                <a:spcPts val="3151"/>
              </a:lnSpc>
              <a:spcBef>
                <a:spcPct val="0"/>
              </a:spcBef>
            </a:pPr>
            <a:r>
              <a:rPr lang="en-US" sz="2251" b="1" dirty="0">
                <a:solidFill>
                  <a:srgbClr val="FFFFFF"/>
                </a:solidFill>
                <a:latin typeface="Codec Pro Bold"/>
                <a:ea typeface="Codec Pro Bold"/>
                <a:cs typeface="Codec Pro Bold"/>
                <a:sym typeface="Codec Pro Bold"/>
              </a:rPr>
              <a:t>Longer story</a:t>
            </a:r>
          </a:p>
        </p:txBody>
      </p:sp>
      <p:sp>
        <p:nvSpPr>
          <p:cNvPr id="14" name="TextBox 14"/>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linkedin.com/in/bayanmunkhb</a:t>
            </a:r>
          </a:p>
        </p:txBody>
      </p:sp>
      <p:sp>
        <p:nvSpPr>
          <p:cNvPr id="15" name="TextBox 15"/>
          <p:cNvSpPr txBox="1"/>
          <p:nvPr/>
        </p:nvSpPr>
        <p:spPr>
          <a:xfrm>
            <a:off x="8496029" y="8863899"/>
            <a:ext cx="1274721" cy="470601"/>
          </a:xfrm>
          <a:prstGeom prst="rect">
            <a:avLst/>
          </a:prstGeom>
        </p:spPr>
        <p:txBody>
          <a:bodyPr lIns="0" tIns="0" rIns="0" bIns="0" rtlCol="0" anchor="t">
            <a:spAutoFit/>
          </a:bodyPr>
          <a:lstStyle/>
          <a:p>
            <a:pPr algn="ctr">
              <a:lnSpc>
                <a:spcPts val="3461"/>
              </a:lnSpc>
            </a:pPr>
            <a:r>
              <a:rPr lang="en-US" sz="2472" b="1">
                <a:solidFill>
                  <a:srgbClr val="FFFFFF"/>
                </a:solidFill>
                <a:latin typeface="Codec Pro Ultra-Bold"/>
                <a:ea typeface="Codec Pro Ultra-Bold"/>
                <a:cs typeface="Codec Pro Ultra-Bold"/>
                <a:sym typeface="Codec Pro Ultra-Bold"/>
              </a:rPr>
              <a:t>-</a:t>
            </a:r>
          </a:p>
        </p:txBody>
      </p:sp>
      <p:sp>
        <p:nvSpPr>
          <p:cNvPr id="18" name="TextBox 5">
            <a:extLst>
              <a:ext uri="{FF2B5EF4-FFF2-40B4-BE49-F238E27FC236}">
                <a16:creationId xmlns:a16="http://schemas.microsoft.com/office/drawing/2014/main" id="{6763B135-E22D-C988-B47D-C02FBC53924F}"/>
              </a:ext>
            </a:extLst>
          </p:cNvPr>
          <p:cNvSpPr txBox="1"/>
          <p:nvPr/>
        </p:nvSpPr>
        <p:spPr>
          <a:xfrm>
            <a:off x="1293893" y="793432"/>
            <a:ext cx="1830307" cy="394335"/>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ctr">
              <a:lnSpc>
                <a:spcPts val="2939"/>
              </a:lnSpc>
            </a:pPr>
            <a:r>
              <a:rPr lang="en-US" sz="2099" b="1" dirty="0">
                <a:solidFill>
                  <a:srgbClr val="2B7FA9"/>
                </a:solidFill>
                <a:latin typeface="Codec Pro Ultra-Bold"/>
                <a:ea typeface="Codec Pro Ultra-Bold"/>
                <a:cs typeface="Codec Pro Ultra-Bold"/>
                <a:sym typeface="Codec Pro Ultra-Bold"/>
              </a:rPr>
              <a:t>#MNSEC2025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3" name="TextBox 3"/>
          <p:cNvSpPr txBox="1"/>
          <p:nvPr/>
        </p:nvSpPr>
        <p:spPr>
          <a:xfrm>
            <a:off x="1028700" y="2398896"/>
            <a:ext cx="16230600" cy="1076326"/>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...digital quantum computer able to break RSA-2048 in 24 hours, as function of timeframe for a stable subset of respondents since 2022</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1694246"/>
            <a:ext cx="16230600" cy="616857"/>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Best estimates...</a:t>
            </a:r>
          </a:p>
        </p:txBody>
      </p:sp>
      <p:sp>
        <p:nvSpPr>
          <p:cNvPr id="9" name="TextBox 9"/>
          <p:cNvSpPr txBox="1"/>
          <p:nvPr/>
        </p:nvSpPr>
        <p:spPr>
          <a:xfrm>
            <a:off x="10227839" y="8787699"/>
            <a:ext cx="7031461"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#Quantum Threat Timeline Report 2024 </a:t>
            </a:r>
          </a:p>
          <a:p>
            <a:pPr algn="r">
              <a:lnSpc>
                <a:spcPts val="3461"/>
              </a:lnSpc>
            </a:pPr>
            <a:r>
              <a:rPr lang="en-US" sz="2472" b="1">
                <a:solidFill>
                  <a:srgbClr val="FFFFFF"/>
                </a:solidFill>
                <a:latin typeface="Codec Pro Ultra-Bold"/>
                <a:ea typeface="Codec Pro Ultra-Bold"/>
                <a:cs typeface="Codec Pro Ultra-Bold"/>
                <a:sym typeface="Codec Pro Ultra-Bold"/>
              </a:rPr>
              <a:t>#Global Risk Institute</a:t>
            </a:r>
          </a:p>
        </p:txBody>
      </p:sp>
      <p:grpSp>
        <p:nvGrpSpPr>
          <p:cNvPr id="10" name="Group 10"/>
          <p:cNvGrpSpPr/>
          <p:nvPr/>
        </p:nvGrpSpPr>
        <p:grpSpPr>
          <a:xfrm>
            <a:off x="4091269" y="3677641"/>
            <a:ext cx="10105462" cy="5002888"/>
            <a:chOff x="0" y="0"/>
            <a:chExt cx="2209748" cy="1093975"/>
          </a:xfrm>
        </p:grpSpPr>
        <p:sp>
          <p:nvSpPr>
            <p:cNvPr id="11" name="Freeform 11"/>
            <p:cNvSpPr/>
            <p:nvPr/>
          </p:nvSpPr>
          <p:spPr>
            <a:xfrm>
              <a:off x="0" y="0"/>
              <a:ext cx="2209748" cy="1093975"/>
            </a:xfrm>
            <a:custGeom>
              <a:avLst/>
              <a:gdLst/>
              <a:ahLst/>
              <a:cxnLst/>
              <a:rect l="l" t="t" r="r" b="b"/>
              <a:pathLst>
                <a:path w="2209748" h="1093975">
                  <a:moveTo>
                    <a:pt x="22217" y="0"/>
                  </a:moveTo>
                  <a:lnTo>
                    <a:pt x="2187531" y="0"/>
                  </a:lnTo>
                  <a:cubicBezTo>
                    <a:pt x="2193423" y="0"/>
                    <a:pt x="2199074" y="2341"/>
                    <a:pt x="2203241" y="6507"/>
                  </a:cubicBezTo>
                  <a:cubicBezTo>
                    <a:pt x="2207407" y="10674"/>
                    <a:pt x="2209748" y="16325"/>
                    <a:pt x="2209748" y="22217"/>
                  </a:cubicBezTo>
                  <a:lnTo>
                    <a:pt x="2209748" y="1071758"/>
                  </a:lnTo>
                  <a:cubicBezTo>
                    <a:pt x="2209748" y="1077650"/>
                    <a:pt x="2207407" y="1083301"/>
                    <a:pt x="2203241" y="1087468"/>
                  </a:cubicBezTo>
                  <a:cubicBezTo>
                    <a:pt x="2199074" y="1091634"/>
                    <a:pt x="2193423" y="1093975"/>
                    <a:pt x="2187531" y="1093975"/>
                  </a:cubicBezTo>
                  <a:lnTo>
                    <a:pt x="22217" y="1093975"/>
                  </a:lnTo>
                  <a:cubicBezTo>
                    <a:pt x="16325" y="1093975"/>
                    <a:pt x="10674" y="1091634"/>
                    <a:pt x="6507" y="1087468"/>
                  </a:cubicBezTo>
                  <a:cubicBezTo>
                    <a:pt x="2341" y="1083301"/>
                    <a:pt x="0" y="1077650"/>
                    <a:pt x="0" y="1071758"/>
                  </a:cubicBezTo>
                  <a:lnTo>
                    <a:pt x="0" y="22217"/>
                  </a:lnTo>
                  <a:cubicBezTo>
                    <a:pt x="0" y="16325"/>
                    <a:pt x="2341" y="10674"/>
                    <a:pt x="6507" y="6507"/>
                  </a:cubicBezTo>
                  <a:cubicBezTo>
                    <a:pt x="10674" y="2341"/>
                    <a:pt x="16325" y="0"/>
                    <a:pt x="22217" y="0"/>
                  </a:cubicBezTo>
                  <a:close/>
                </a:path>
              </a:pathLst>
            </a:custGeom>
            <a:blipFill>
              <a:blip r:embed="rId4"/>
              <a:stretch>
                <a:fillRect l="-133" r="-133"/>
              </a:stretch>
            </a:blipFill>
          </p:spPr>
        </p:sp>
      </p:grpSp>
      <p:sp>
        <p:nvSpPr>
          <p:cNvPr id="12" name="TextBox 5">
            <a:extLst>
              <a:ext uri="{FF2B5EF4-FFF2-40B4-BE49-F238E27FC236}">
                <a16:creationId xmlns:a16="http://schemas.microsoft.com/office/drawing/2014/main" id="{F1FEF9E9-2B90-4EED-1181-B6D8AD7089C5}"/>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64EDBEF9-C356-6A74-6CAA-38EA0971D4B9}"/>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2717542" y="3600450"/>
            <a:ext cx="2832919" cy="887727"/>
            <a:chOff x="0" y="0"/>
            <a:chExt cx="746118" cy="233805"/>
          </a:xfrm>
        </p:grpSpPr>
        <p:sp>
          <p:nvSpPr>
            <p:cNvPr id="4" name="Freeform 4"/>
            <p:cNvSpPr/>
            <p:nvPr/>
          </p:nvSpPr>
          <p:spPr>
            <a:xfrm>
              <a:off x="0" y="0"/>
              <a:ext cx="746118" cy="233805"/>
            </a:xfrm>
            <a:custGeom>
              <a:avLst/>
              <a:gdLst/>
              <a:ahLst/>
              <a:cxnLst/>
              <a:rect l="l" t="t" r="r" b="b"/>
              <a:pathLst>
                <a:path w="746118" h="233805">
                  <a:moveTo>
                    <a:pt x="0" y="0"/>
                  </a:moveTo>
                  <a:lnTo>
                    <a:pt x="746118" y="0"/>
                  </a:lnTo>
                  <a:lnTo>
                    <a:pt x="746118" y="233805"/>
                  </a:lnTo>
                  <a:lnTo>
                    <a:pt x="0" y="233805"/>
                  </a:lnTo>
                  <a:close/>
                </a:path>
              </a:pathLst>
            </a:custGeom>
            <a:solidFill>
              <a:srgbClr val="F4BA17"/>
            </a:solidFill>
          </p:spPr>
        </p:sp>
        <p:sp>
          <p:nvSpPr>
            <p:cNvPr id="5" name="TextBox 5"/>
            <p:cNvSpPr txBox="1"/>
            <p:nvPr/>
          </p:nvSpPr>
          <p:spPr>
            <a:xfrm>
              <a:off x="0" y="-85725"/>
              <a:ext cx="746118" cy="319530"/>
            </a:xfrm>
            <a:prstGeom prst="rect">
              <a:avLst/>
            </a:prstGeom>
          </p:spPr>
          <p:txBody>
            <a:bodyPr lIns="50800" tIns="50800" rIns="50800" bIns="50800" rtlCol="0" anchor="ctr"/>
            <a:lstStyle/>
            <a:p>
              <a:pPr algn="ctr">
                <a:lnSpc>
                  <a:spcPts val="3151"/>
                </a:lnSpc>
              </a:pPr>
              <a:r>
                <a:rPr lang="en-US" sz="2251" b="1">
                  <a:solidFill>
                    <a:srgbClr val="000000"/>
                  </a:solidFill>
                  <a:latin typeface="Codec Pro Bold"/>
                  <a:ea typeface="Codec Pro Bold"/>
                  <a:cs typeface="Codec Pro Bold"/>
                  <a:sym typeface="Codec Pro Bold"/>
                </a:rPr>
                <a:t>Migration time</a:t>
              </a:r>
            </a:p>
          </p:txBody>
        </p:sp>
      </p:grpSp>
      <p:grpSp>
        <p:nvGrpSpPr>
          <p:cNvPr id="6" name="Group 6"/>
          <p:cNvGrpSpPr/>
          <p:nvPr/>
        </p:nvGrpSpPr>
        <p:grpSpPr>
          <a:xfrm>
            <a:off x="5550461" y="3600450"/>
            <a:ext cx="5722250" cy="887727"/>
            <a:chOff x="0" y="0"/>
            <a:chExt cx="1507095" cy="233805"/>
          </a:xfrm>
        </p:grpSpPr>
        <p:sp>
          <p:nvSpPr>
            <p:cNvPr id="7" name="Freeform 7"/>
            <p:cNvSpPr/>
            <p:nvPr/>
          </p:nvSpPr>
          <p:spPr>
            <a:xfrm>
              <a:off x="0" y="0"/>
              <a:ext cx="1507095" cy="233805"/>
            </a:xfrm>
            <a:custGeom>
              <a:avLst/>
              <a:gdLst/>
              <a:ahLst/>
              <a:cxnLst/>
              <a:rect l="l" t="t" r="r" b="b"/>
              <a:pathLst>
                <a:path w="1507095" h="233805">
                  <a:moveTo>
                    <a:pt x="0" y="0"/>
                  </a:moveTo>
                  <a:lnTo>
                    <a:pt x="1507095" y="0"/>
                  </a:lnTo>
                  <a:lnTo>
                    <a:pt x="1507095" y="233805"/>
                  </a:lnTo>
                  <a:lnTo>
                    <a:pt x="0" y="233805"/>
                  </a:lnTo>
                  <a:close/>
                </a:path>
              </a:pathLst>
            </a:custGeom>
            <a:solidFill>
              <a:srgbClr val="FFF3C2"/>
            </a:solidFill>
          </p:spPr>
        </p:sp>
        <p:sp>
          <p:nvSpPr>
            <p:cNvPr id="8" name="TextBox 8"/>
            <p:cNvSpPr txBox="1"/>
            <p:nvPr/>
          </p:nvSpPr>
          <p:spPr>
            <a:xfrm>
              <a:off x="0" y="-85725"/>
              <a:ext cx="1507095" cy="319530"/>
            </a:xfrm>
            <a:prstGeom prst="rect">
              <a:avLst/>
            </a:prstGeom>
          </p:spPr>
          <p:txBody>
            <a:bodyPr lIns="50800" tIns="50800" rIns="50800" bIns="50800" rtlCol="0" anchor="ctr"/>
            <a:lstStyle/>
            <a:p>
              <a:pPr algn="ctr">
                <a:lnSpc>
                  <a:spcPts val="3151"/>
                </a:lnSpc>
              </a:pPr>
              <a:r>
                <a:rPr lang="en-US" sz="2251" b="1">
                  <a:solidFill>
                    <a:srgbClr val="000000"/>
                  </a:solidFill>
                  <a:latin typeface="Codec Pro Bold"/>
                  <a:ea typeface="Codec Pro Bold"/>
                  <a:cs typeface="Codec Pro Bold"/>
                  <a:sym typeface="Codec Pro Bold"/>
                </a:rPr>
                <a:t>Security shelf life</a:t>
              </a:r>
            </a:p>
          </p:txBody>
        </p:sp>
      </p:grpSp>
      <p:grpSp>
        <p:nvGrpSpPr>
          <p:cNvPr id="9" name="Group 9"/>
          <p:cNvGrpSpPr/>
          <p:nvPr/>
        </p:nvGrpSpPr>
        <p:grpSpPr>
          <a:xfrm>
            <a:off x="2717542" y="4488177"/>
            <a:ext cx="6678180" cy="887727"/>
            <a:chOff x="0" y="0"/>
            <a:chExt cx="1758862" cy="233805"/>
          </a:xfrm>
        </p:grpSpPr>
        <p:sp>
          <p:nvSpPr>
            <p:cNvPr id="10" name="Freeform 10"/>
            <p:cNvSpPr/>
            <p:nvPr/>
          </p:nvSpPr>
          <p:spPr>
            <a:xfrm>
              <a:off x="0" y="0"/>
              <a:ext cx="1758862" cy="233805"/>
            </a:xfrm>
            <a:custGeom>
              <a:avLst/>
              <a:gdLst/>
              <a:ahLst/>
              <a:cxnLst/>
              <a:rect l="l" t="t" r="r" b="b"/>
              <a:pathLst>
                <a:path w="1758862" h="233805">
                  <a:moveTo>
                    <a:pt x="0" y="0"/>
                  </a:moveTo>
                  <a:lnTo>
                    <a:pt x="1758862" y="0"/>
                  </a:lnTo>
                  <a:lnTo>
                    <a:pt x="1758862" y="233805"/>
                  </a:lnTo>
                  <a:lnTo>
                    <a:pt x="0" y="233805"/>
                  </a:lnTo>
                  <a:close/>
                </a:path>
              </a:pathLst>
            </a:custGeom>
            <a:solidFill>
              <a:srgbClr val="BD0000"/>
            </a:solidFill>
          </p:spPr>
        </p:sp>
        <p:sp>
          <p:nvSpPr>
            <p:cNvPr id="11" name="TextBox 11"/>
            <p:cNvSpPr txBox="1"/>
            <p:nvPr/>
          </p:nvSpPr>
          <p:spPr>
            <a:xfrm>
              <a:off x="0" y="-85725"/>
              <a:ext cx="1758862" cy="319530"/>
            </a:xfrm>
            <a:prstGeom prst="rect">
              <a:avLst/>
            </a:prstGeom>
          </p:spPr>
          <p:txBody>
            <a:bodyPr lIns="50800" tIns="50800" rIns="50800" bIns="50800" rtlCol="0" anchor="ctr"/>
            <a:lstStyle/>
            <a:p>
              <a:pPr algn="ctr">
                <a:lnSpc>
                  <a:spcPts val="3151"/>
                </a:lnSpc>
              </a:pPr>
              <a:r>
                <a:rPr lang="en-US" sz="2251" b="1">
                  <a:solidFill>
                    <a:srgbClr val="FFFFFF"/>
                  </a:solidFill>
                  <a:latin typeface="Codec Pro Bold"/>
                  <a:ea typeface="Codec Pro Bold"/>
                  <a:cs typeface="Codec Pro Bold"/>
                  <a:sym typeface="Codec Pro Bold"/>
                </a:rPr>
                <a:t>Threat timeline</a:t>
              </a:r>
            </a:p>
          </p:txBody>
        </p:sp>
      </p:grpSp>
      <p:sp>
        <p:nvSpPr>
          <p:cNvPr id="12" name="TextBox 12"/>
          <p:cNvSpPr txBox="1"/>
          <p:nvPr/>
        </p:nvSpPr>
        <p:spPr>
          <a:xfrm>
            <a:off x="4014956" y="6702017"/>
            <a:ext cx="6497348" cy="571500"/>
          </a:xfrm>
          <a:prstGeom prst="rect">
            <a:avLst/>
          </a:prstGeom>
        </p:spPr>
        <p:txBody>
          <a:bodyPr lIns="0" tIns="0" rIns="0" bIns="0" rtlCol="0" anchor="t">
            <a:spAutoFit/>
          </a:bodyPr>
          <a:lstStyle/>
          <a:p>
            <a:pPr algn="l">
              <a:lnSpc>
                <a:spcPts val="4200"/>
              </a:lnSpc>
              <a:spcBef>
                <a:spcPct val="0"/>
              </a:spcBef>
            </a:pPr>
            <a:r>
              <a:rPr lang="en-US" sz="3000" b="1">
                <a:solidFill>
                  <a:srgbClr val="FFFFFF"/>
                </a:solidFill>
                <a:latin typeface="Codec Pro Bold"/>
                <a:ea typeface="Codec Pro Bold"/>
                <a:cs typeface="Codec Pro Bold"/>
                <a:sym typeface="Codec Pro Bold"/>
              </a:rPr>
              <a:t>if         +         &gt;        , then worry</a:t>
            </a:r>
          </a:p>
        </p:txBody>
      </p:sp>
      <p:grpSp>
        <p:nvGrpSpPr>
          <p:cNvPr id="13" name="Group 13"/>
          <p:cNvGrpSpPr/>
          <p:nvPr/>
        </p:nvGrpSpPr>
        <p:grpSpPr>
          <a:xfrm>
            <a:off x="4484345" y="6766555"/>
            <a:ext cx="501754" cy="50175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BA17"/>
            </a:solidFill>
          </p:spPr>
        </p:sp>
        <p:sp>
          <p:nvSpPr>
            <p:cNvPr id="15" name="TextBox 15"/>
            <p:cNvSpPr txBox="1"/>
            <p:nvPr/>
          </p:nvSpPr>
          <p:spPr>
            <a:xfrm>
              <a:off x="76200" y="-9525"/>
              <a:ext cx="660400" cy="746125"/>
            </a:xfrm>
            <a:prstGeom prst="rect">
              <a:avLst/>
            </a:prstGeom>
          </p:spPr>
          <p:txBody>
            <a:bodyPr lIns="50800" tIns="50800" rIns="50800" bIns="50800" rtlCol="0" anchor="ctr"/>
            <a:lstStyle/>
            <a:p>
              <a:pPr algn="ctr">
                <a:lnSpc>
                  <a:spcPts val="3151"/>
                </a:lnSpc>
              </a:pPr>
              <a:endParaRPr/>
            </a:p>
          </p:txBody>
        </p:sp>
      </p:grpSp>
      <p:grpSp>
        <p:nvGrpSpPr>
          <p:cNvPr id="16" name="Group 16"/>
          <p:cNvGrpSpPr/>
          <p:nvPr/>
        </p:nvGrpSpPr>
        <p:grpSpPr>
          <a:xfrm>
            <a:off x="5490924" y="6766555"/>
            <a:ext cx="501754" cy="50175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C2"/>
            </a:solidFill>
          </p:spPr>
        </p:sp>
        <p:sp>
          <p:nvSpPr>
            <p:cNvPr id="18" name="TextBox 18"/>
            <p:cNvSpPr txBox="1"/>
            <p:nvPr/>
          </p:nvSpPr>
          <p:spPr>
            <a:xfrm>
              <a:off x="76200" y="-9525"/>
              <a:ext cx="660400" cy="746125"/>
            </a:xfrm>
            <a:prstGeom prst="rect">
              <a:avLst/>
            </a:prstGeom>
          </p:spPr>
          <p:txBody>
            <a:bodyPr lIns="50800" tIns="50800" rIns="50800" bIns="50800" rtlCol="0" anchor="ctr"/>
            <a:lstStyle/>
            <a:p>
              <a:pPr algn="ctr">
                <a:lnSpc>
                  <a:spcPts val="3151"/>
                </a:lnSpc>
              </a:pPr>
              <a:endParaRPr/>
            </a:p>
          </p:txBody>
        </p:sp>
      </p:grpSp>
      <p:grpSp>
        <p:nvGrpSpPr>
          <p:cNvPr id="19" name="Group 19"/>
          <p:cNvGrpSpPr/>
          <p:nvPr/>
        </p:nvGrpSpPr>
        <p:grpSpPr>
          <a:xfrm>
            <a:off x="6500827" y="6766555"/>
            <a:ext cx="501754" cy="50175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0000"/>
            </a:solidFill>
          </p:spPr>
        </p:sp>
        <p:sp>
          <p:nvSpPr>
            <p:cNvPr id="21" name="TextBox 21"/>
            <p:cNvSpPr txBox="1"/>
            <p:nvPr/>
          </p:nvSpPr>
          <p:spPr>
            <a:xfrm>
              <a:off x="76200" y="-9525"/>
              <a:ext cx="660400" cy="746125"/>
            </a:xfrm>
            <a:prstGeom prst="rect">
              <a:avLst/>
            </a:prstGeom>
          </p:spPr>
          <p:txBody>
            <a:bodyPr lIns="50800" tIns="50800" rIns="50800" bIns="50800" rtlCol="0" anchor="ctr"/>
            <a:lstStyle/>
            <a:p>
              <a:pPr algn="ctr">
                <a:lnSpc>
                  <a:spcPts val="3151"/>
                </a:lnSpc>
              </a:pPr>
              <a:endParaRPr/>
            </a:p>
          </p:txBody>
        </p:sp>
      </p:grpSp>
      <p:sp>
        <p:nvSpPr>
          <p:cNvPr id="22" name="AutoShape 22"/>
          <p:cNvSpPr/>
          <p:nvPr/>
        </p:nvSpPr>
        <p:spPr>
          <a:xfrm flipV="1">
            <a:off x="2228443" y="5442580"/>
            <a:ext cx="10369425" cy="19050"/>
          </a:xfrm>
          <a:prstGeom prst="line">
            <a:avLst/>
          </a:prstGeom>
          <a:ln w="38100" cap="flat">
            <a:solidFill>
              <a:srgbClr val="FFFFFF"/>
            </a:solidFill>
            <a:prstDash val="solid"/>
            <a:headEnd type="none" w="sm" len="sm"/>
            <a:tailEnd type="none" w="sm" len="sm"/>
          </a:ln>
        </p:spPr>
      </p:sp>
      <p:sp>
        <p:nvSpPr>
          <p:cNvPr id="23" name="Freeform 23"/>
          <p:cNvSpPr/>
          <p:nvPr/>
        </p:nvSpPr>
        <p:spPr>
          <a:xfrm>
            <a:off x="10040621" y="4647296"/>
            <a:ext cx="653904" cy="569491"/>
          </a:xfrm>
          <a:custGeom>
            <a:avLst/>
            <a:gdLst/>
            <a:ahLst/>
            <a:cxnLst/>
            <a:rect l="l" t="t" r="r" b="b"/>
            <a:pathLst>
              <a:path w="653904" h="569491">
                <a:moveTo>
                  <a:pt x="0" y="0"/>
                </a:moveTo>
                <a:lnTo>
                  <a:pt x="653904" y="0"/>
                </a:lnTo>
                <a:lnTo>
                  <a:pt x="653904" y="569491"/>
                </a:lnTo>
                <a:lnTo>
                  <a:pt x="0" y="569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TextBox 24"/>
          <p:cNvSpPr txBox="1"/>
          <p:nvPr/>
        </p:nvSpPr>
        <p:spPr>
          <a:xfrm>
            <a:off x="5550461" y="2851996"/>
            <a:ext cx="3426339"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Mosca`s theorem</a:t>
            </a:r>
          </a:p>
        </p:txBody>
      </p:sp>
      <p:sp>
        <p:nvSpPr>
          <p:cNvPr id="26" name="TextBox 26"/>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27" name="TextBox 27"/>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29" name="TextBox 29"/>
          <p:cNvSpPr txBox="1"/>
          <p:nvPr/>
        </p:nvSpPr>
        <p:spPr>
          <a:xfrm>
            <a:off x="1028700" y="1694246"/>
            <a:ext cx="16230600" cy="616857"/>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Why do we need to prepare for it?</a:t>
            </a:r>
          </a:p>
        </p:txBody>
      </p:sp>
      <p:sp>
        <p:nvSpPr>
          <p:cNvPr id="30" name="TextBox 30"/>
          <p:cNvSpPr txBox="1"/>
          <p:nvPr/>
        </p:nvSpPr>
        <p:spPr>
          <a:xfrm>
            <a:off x="2648928" y="5442580"/>
            <a:ext cx="1109142" cy="428591"/>
          </a:xfrm>
          <a:prstGeom prst="rect">
            <a:avLst/>
          </a:prstGeom>
        </p:spPr>
        <p:txBody>
          <a:bodyPr lIns="0" tIns="0" rIns="0" bIns="0" rtlCol="0" anchor="t">
            <a:spAutoFit/>
          </a:bodyPr>
          <a:lstStyle/>
          <a:p>
            <a:pPr algn="ctr">
              <a:lnSpc>
                <a:spcPts val="3151"/>
              </a:lnSpc>
              <a:spcBef>
                <a:spcPct val="0"/>
              </a:spcBef>
            </a:pPr>
            <a:r>
              <a:rPr lang="en-US" sz="2251" b="1">
                <a:solidFill>
                  <a:srgbClr val="FFFFFF"/>
                </a:solidFill>
                <a:latin typeface="Codec Pro Bold"/>
                <a:ea typeface="Codec Pro Bold"/>
                <a:cs typeface="Codec Pro Bold"/>
                <a:sym typeface="Codec Pro Bold"/>
              </a:rPr>
              <a:t>timeline</a:t>
            </a:r>
          </a:p>
        </p:txBody>
      </p:sp>
      <p:sp>
        <p:nvSpPr>
          <p:cNvPr id="31" name="TextBox 31"/>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#Mosca`s theorem</a:t>
            </a:r>
          </a:p>
        </p:txBody>
      </p:sp>
      <p:sp>
        <p:nvSpPr>
          <p:cNvPr id="32" name="TextBox 5">
            <a:extLst>
              <a:ext uri="{FF2B5EF4-FFF2-40B4-BE49-F238E27FC236}">
                <a16:creationId xmlns:a16="http://schemas.microsoft.com/office/drawing/2014/main" id="{24772FF0-4552-BFD2-1944-65595AFAE235}"/>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33" name="TextBox 7">
            <a:extLst>
              <a:ext uri="{FF2B5EF4-FFF2-40B4-BE49-F238E27FC236}">
                <a16:creationId xmlns:a16="http://schemas.microsoft.com/office/drawing/2014/main" id="{5439214D-0A7B-A00A-E4A4-6BFC7A786E7C}"/>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3" name="TextBox 3"/>
          <p:cNvSpPr txBox="1"/>
          <p:nvPr/>
        </p:nvSpPr>
        <p:spPr>
          <a:xfrm>
            <a:off x="1028700" y="3663636"/>
            <a:ext cx="8115300" cy="4867910"/>
          </a:xfrm>
          <a:prstGeom prst="rect">
            <a:avLst/>
          </a:prstGeom>
        </p:spPr>
        <p:txBody>
          <a:bodyPr lIns="0" tIns="0" rIns="0" bIns="0" rtlCol="0" anchor="t">
            <a:spAutoFit/>
          </a:bodyPr>
          <a:lstStyle/>
          <a:p>
            <a:pPr algn="just">
              <a:lnSpc>
                <a:spcPts val="4199"/>
              </a:lnSpc>
            </a:pPr>
            <a:endParaRPr dirty="0"/>
          </a:p>
          <a:p>
            <a:pPr algn="just">
              <a:lnSpc>
                <a:spcPts val="4199"/>
              </a:lnSpc>
            </a:pPr>
            <a:endParaRPr dirty="0"/>
          </a:p>
          <a:p>
            <a:pPr algn="just">
              <a:lnSpc>
                <a:spcPts val="4199"/>
              </a:lnSpc>
            </a:pPr>
            <a:endParaRPr dirty="0"/>
          </a:p>
          <a:p>
            <a:pPr algn="just">
              <a:lnSpc>
                <a:spcPts val="4199"/>
              </a:lnSpc>
            </a:pPr>
            <a:endParaRPr dirty="0"/>
          </a:p>
          <a:p>
            <a:pPr algn="just">
              <a:lnSpc>
                <a:spcPts val="3079"/>
              </a:lnSpc>
            </a:pPr>
            <a:r>
              <a:rPr lang="en-US" sz="2199" dirty="0">
                <a:solidFill>
                  <a:srgbClr val="F4D75E"/>
                </a:solidFill>
                <a:latin typeface="Codec Pro"/>
                <a:ea typeface="Codec Pro"/>
                <a:cs typeface="Codec Pro"/>
                <a:sym typeface="Codec Pro"/>
              </a:rPr>
              <a:t>https://static-</a:t>
            </a:r>
            <a:r>
              <a:rPr lang="en-US" sz="2199" dirty="0" err="1">
                <a:solidFill>
                  <a:srgbClr val="F4D75E"/>
                </a:solidFill>
                <a:latin typeface="Codec Pro"/>
                <a:ea typeface="Codec Pro"/>
                <a:cs typeface="Codec Pro"/>
                <a:sym typeface="Codec Pro"/>
              </a:rPr>
              <a:t>content.springer.com</a:t>
            </a:r>
            <a:r>
              <a:rPr lang="en-US" sz="2199" dirty="0">
                <a:solidFill>
                  <a:srgbClr val="F4D75E"/>
                </a:solidFill>
                <a:latin typeface="Codec Pro"/>
                <a:ea typeface="Codec Pro"/>
                <a:cs typeface="Codec Pro"/>
                <a:sym typeface="Codec Pro"/>
              </a:rPr>
              <a:t>/</a:t>
            </a:r>
            <a:r>
              <a:rPr lang="en-US" sz="2199" dirty="0" err="1">
                <a:solidFill>
                  <a:srgbClr val="F4D75E"/>
                </a:solidFill>
                <a:latin typeface="Codec Pro"/>
                <a:ea typeface="Codec Pro"/>
                <a:cs typeface="Codec Pro"/>
                <a:sym typeface="Codec Pro"/>
              </a:rPr>
              <a:t>esm</a:t>
            </a:r>
            <a:r>
              <a:rPr lang="en-US" sz="2199" dirty="0">
                <a:solidFill>
                  <a:srgbClr val="F4D75E"/>
                </a:solidFill>
                <a:latin typeface="Codec Pro"/>
                <a:ea typeface="Codec Pro"/>
                <a:cs typeface="Codec Pro"/>
                <a:sym typeface="Codec Pro"/>
              </a:rPr>
              <a:t>/art%3A10.1007%2Fs11432-024-4163-6/</a:t>
            </a:r>
            <a:r>
              <a:rPr lang="en-US" sz="2199" dirty="0" err="1">
                <a:solidFill>
                  <a:srgbClr val="F4D75E"/>
                </a:solidFill>
                <a:latin typeface="Codec Pro"/>
                <a:ea typeface="Codec Pro"/>
                <a:cs typeface="Codec Pro"/>
                <a:sym typeface="Codec Pro"/>
              </a:rPr>
              <a:t>MediaObjects</a:t>
            </a:r>
            <a:r>
              <a:rPr lang="en-US" sz="2199" dirty="0">
                <a:solidFill>
                  <a:srgbClr val="F4D75E"/>
                </a:solidFill>
                <a:latin typeface="Codec Pro"/>
                <a:ea typeface="Codec Pro"/>
                <a:cs typeface="Codec Pro"/>
                <a:sym typeface="Codec Pro"/>
              </a:rPr>
              <a:t>/11432_2024_4163_MOESM1_ESM.pdf</a:t>
            </a:r>
          </a:p>
          <a:p>
            <a:pPr algn="just">
              <a:lnSpc>
                <a:spcPts val="3079"/>
              </a:lnSpc>
            </a:pPr>
            <a:endParaRPr lang="en-US" sz="2199" dirty="0">
              <a:solidFill>
                <a:srgbClr val="F4D75E"/>
              </a:solidFill>
              <a:latin typeface="Codec Pro"/>
              <a:ea typeface="Codec Pro"/>
              <a:cs typeface="Codec Pro"/>
              <a:sym typeface="Codec Pro"/>
            </a:endParaRPr>
          </a:p>
          <a:p>
            <a:pPr algn="just">
              <a:lnSpc>
                <a:spcPts val="3079"/>
              </a:lnSpc>
            </a:pPr>
            <a:r>
              <a:rPr lang="en-US" sz="2199" dirty="0">
                <a:solidFill>
                  <a:srgbClr val="F4D75E"/>
                </a:solidFill>
                <a:latin typeface="Codec Pro"/>
                <a:ea typeface="Codec Pro"/>
                <a:cs typeface="Codec Pro"/>
                <a:sym typeface="Codec Pro"/>
              </a:rPr>
              <a:t>https://</a:t>
            </a:r>
            <a:r>
              <a:rPr lang="en-US" sz="2199" dirty="0" err="1">
                <a:solidFill>
                  <a:srgbClr val="F4D75E"/>
                </a:solidFill>
                <a:latin typeface="Codec Pro"/>
                <a:ea typeface="Codec Pro"/>
                <a:cs typeface="Codec Pro"/>
                <a:sym typeface="Codec Pro"/>
              </a:rPr>
              <a:t>www.researchgate.net</a:t>
            </a:r>
            <a:r>
              <a:rPr lang="en-US" sz="2199" dirty="0">
                <a:solidFill>
                  <a:srgbClr val="F4D75E"/>
                </a:solidFill>
                <a:latin typeface="Codec Pro"/>
                <a:ea typeface="Codec Pro"/>
                <a:cs typeface="Codec Pro"/>
                <a:sym typeface="Codec Pro"/>
              </a:rPr>
              <a:t>/publication/392286850_A_First_Successful_Factorization_of_RSA-2048_Integer_by_D-Wave_Quantum_Computer</a:t>
            </a:r>
          </a:p>
        </p:txBody>
      </p:sp>
      <p:sp>
        <p:nvSpPr>
          <p:cNvPr id="4" name="TextBox 4"/>
          <p:cNvSpPr txBox="1"/>
          <p:nvPr/>
        </p:nvSpPr>
        <p:spPr>
          <a:xfrm>
            <a:off x="1028700" y="2692085"/>
            <a:ext cx="8302264" cy="1076326"/>
          </a:xfrm>
          <a:prstGeom prst="rect">
            <a:avLst/>
          </a:prstGeom>
        </p:spPr>
        <p:txBody>
          <a:bodyPr lIns="0" tIns="0" rIns="0" bIns="0" rtlCol="0" anchor="t">
            <a:spAutoFit/>
          </a:bodyPr>
          <a:lstStyle/>
          <a:p>
            <a:pPr algn="just">
              <a:lnSpc>
                <a:spcPts val="4199"/>
              </a:lnSpc>
            </a:pPr>
            <a:r>
              <a:rPr lang="en-US" sz="2999" spc="-119">
                <a:solidFill>
                  <a:srgbClr val="FFFFFF"/>
                </a:solidFill>
                <a:latin typeface="Codec Pro"/>
                <a:ea typeface="Codec Pro"/>
                <a:cs typeface="Codec Pro"/>
                <a:sym typeface="Codec Pro"/>
              </a:rPr>
              <a:t>Chinese researchers break RSA encryption with a quantum computer.</a:t>
            </a:r>
          </a:p>
        </p:txBody>
      </p:sp>
      <p:grpSp>
        <p:nvGrpSpPr>
          <p:cNvPr id="5" name="Group 5"/>
          <p:cNvGrpSpPr/>
          <p:nvPr/>
        </p:nvGrpSpPr>
        <p:grpSpPr>
          <a:xfrm>
            <a:off x="10108776" y="2418092"/>
            <a:ext cx="7150524" cy="4526839"/>
            <a:chOff x="0" y="0"/>
            <a:chExt cx="3737993" cy="2366441"/>
          </a:xfrm>
        </p:grpSpPr>
        <p:sp>
          <p:nvSpPr>
            <p:cNvPr id="6" name="Freeform 6"/>
            <p:cNvSpPr/>
            <p:nvPr/>
          </p:nvSpPr>
          <p:spPr>
            <a:xfrm>
              <a:off x="0" y="0"/>
              <a:ext cx="3737993" cy="2366441"/>
            </a:xfrm>
            <a:custGeom>
              <a:avLst/>
              <a:gdLst/>
              <a:ahLst/>
              <a:cxnLst/>
              <a:rect l="l" t="t" r="r" b="b"/>
              <a:pathLst>
                <a:path w="3737993" h="2366441">
                  <a:moveTo>
                    <a:pt x="31398" y="0"/>
                  </a:moveTo>
                  <a:lnTo>
                    <a:pt x="3706594" y="0"/>
                  </a:lnTo>
                  <a:cubicBezTo>
                    <a:pt x="3714922" y="0"/>
                    <a:pt x="3722908" y="3308"/>
                    <a:pt x="3728796" y="9196"/>
                  </a:cubicBezTo>
                  <a:cubicBezTo>
                    <a:pt x="3734685" y="15085"/>
                    <a:pt x="3737993" y="23071"/>
                    <a:pt x="3737993" y="31398"/>
                  </a:cubicBezTo>
                  <a:lnTo>
                    <a:pt x="3737993" y="2335042"/>
                  </a:lnTo>
                  <a:cubicBezTo>
                    <a:pt x="3737993" y="2343370"/>
                    <a:pt x="3734685" y="2351356"/>
                    <a:pt x="3728796" y="2357244"/>
                  </a:cubicBezTo>
                  <a:cubicBezTo>
                    <a:pt x="3722908" y="2363133"/>
                    <a:pt x="3714922" y="2366441"/>
                    <a:pt x="3706594" y="2366441"/>
                  </a:cubicBezTo>
                  <a:lnTo>
                    <a:pt x="31398" y="2366441"/>
                  </a:lnTo>
                  <a:cubicBezTo>
                    <a:pt x="23071" y="2366441"/>
                    <a:pt x="15085" y="2363133"/>
                    <a:pt x="9196" y="2357244"/>
                  </a:cubicBezTo>
                  <a:cubicBezTo>
                    <a:pt x="3308" y="2351356"/>
                    <a:pt x="0" y="2343370"/>
                    <a:pt x="0" y="2335042"/>
                  </a:cubicBezTo>
                  <a:lnTo>
                    <a:pt x="0" y="31398"/>
                  </a:lnTo>
                  <a:cubicBezTo>
                    <a:pt x="0" y="23071"/>
                    <a:pt x="3308" y="15085"/>
                    <a:pt x="9196" y="9196"/>
                  </a:cubicBezTo>
                  <a:cubicBezTo>
                    <a:pt x="15085" y="3308"/>
                    <a:pt x="23071" y="0"/>
                    <a:pt x="31398" y="0"/>
                  </a:cubicBezTo>
                  <a:close/>
                </a:path>
              </a:pathLst>
            </a:custGeom>
            <a:blipFill>
              <a:blip r:embed="rId4"/>
              <a:stretch>
                <a:fillRect l="-849" r="-849"/>
              </a:stretch>
            </a:blipFill>
          </p:spPr>
        </p:sp>
      </p:grpSp>
      <p:sp>
        <p:nvSpPr>
          <p:cNvPr id="8" name="TextBox 8"/>
          <p:cNvSpPr txBox="1"/>
          <p:nvPr/>
        </p:nvSpPr>
        <p:spPr>
          <a:xfrm>
            <a:off x="1028700" y="1694246"/>
            <a:ext cx="8763017"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Recent news #1</a:t>
            </a:r>
          </a:p>
        </p:txBody>
      </p:sp>
      <p:sp>
        <p:nvSpPr>
          <p:cNvPr id="9" name="TextBox 9"/>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10" name="TextBox 10"/>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2" name="TextBox 12"/>
          <p:cNvSpPr txBox="1"/>
          <p:nvPr/>
        </p:nvSpPr>
        <p:spPr>
          <a:xfrm>
            <a:off x="12511960" y="8787699"/>
            <a:ext cx="4747340"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#Chao Wang</a:t>
            </a:r>
          </a:p>
          <a:p>
            <a:pPr algn="r">
              <a:lnSpc>
                <a:spcPts val="3461"/>
              </a:lnSpc>
            </a:pPr>
            <a:r>
              <a:rPr lang="en-US" sz="2472" b="1">
                <a:solidFill>
                  <a:srgbClr val="FFFFFF"/>
                </a:solidFill>
                <a:latin typeface="Codec Pro Ultra-Bold"/>
                <a:ea typeface="Codec Pro Ultra-Bold"/>
                <a:cs typeface="Codec Pro Ultra-Bold"/>
                <a:sym typeface="Codec Pro Ultra-Bold"/>
              </a:rPr>
              <a:t>#Chinese research break RSA</a:t>
            </a:r>
          </a:p>
        </p:txBody>
      </p:sp>
      <p:grpSp>
        <p:nvGrpSpPr>
          <p:cNvPr id="13" name="Group 13"/>
          <p:cNvGrpSpPr/>
          <p:nvPr/>
        </p:nvGrpSpPr>
        <p:grpSpPr>
          <a:xfrm>
            <a:off x="9194573" y="3333598"/>
            <a:ext cx="7150524" cy="4526839"/>
            <a:chOff x="0" y="0"/>
            <a:chExt cx="3737993" cy="2366441"/>
          </a:xfrm>
        </p:grpSpPr>
        <p:sp>
          <p:nvSpPr>
            <p:cNvPr id="14" name="Freeform 14"/>
            <p:cNvSpPr/>
            <p:nvPr/>
          </p:nvSpPr>
          <p:spPr>
            <a:xfrm>
              <a:off x="0" y="0"/>
              <a:ext cx="3737993" cy="2366441"/>
            </a:xfrm>
            <a:custGeom>
              <a:avLst/>
              <a:gdLst/>
              <a:ahLst/>
              <a:cxnLst/>
              <a:rect l="l" t="t" r="r" b="b"/>
              <a:pathLst>
                <a:path w="3737993" h="2366441">
                  <a:moveTo>
                    <a:pt x="31398" y="0"/>
                  </a:moveTo>
                  <a:lnTo>
                    <a:pt x="3706594" y="0"/>
                  </a:lnTo>
                  <a:cubicBezTo>
                    <a:pt x="3714922" y="0"/>
                    <a:pt x="3722908" y="3308"/>
                    <a:pt x="3728796" y="9196"/>
                  </a:cubicBezTo>
                  <a:cubicBezTo>
                    <a:pt x="3734685" y="15085"/>
                    <a:pt x="3737993" y="23071"/>
                    <a:pt x="3737993" y="31398"/>
                  </a:cubicBezTo>
                  <a:lnTo>
                    <a:pt x="3737993" y="2335042"/>
                  </a:lnTo>
                  <a:cubicBezTo>
                    <a:pt x="3737993" y="2343370"/>
                    <a:pt x="3734685" y="2351356"/>
                    <a:pt x="3728796" y="2357244"/>
                  </a:cubicBezTo>
                  <a:cubicBezTo>
                    <a:pt x="3722908" y="2363133"/>
                    <a:pt x="3714922" y="2366441"/>
                    <a:pt x="3706594" y="2366441"/>
                  </a:cubicBezTo>
                  <a:lnTo>
                    <a:pt x="31398" y="2366441"/>
                  </a:lnTo>
                  <a:cubicBezTo>
                    <a:pt x="23071" y="2366441"/>
                    <a:pt x="15085" y="2363133"/>
                    <a:pt x="9196" y="2357244"/>
                  </a:cubicBezTo>
                  <a:cubicBezTo>
                    <a:pt x="3308" y="2351356"/>
                    <a:pt x="0" y="2343370"/>
                    <a:pt x="0" y="2335042"/>
                  </a:cubicBezTo>
                  <a:lnTo>
                    <a:pt x="0" y="31398"/>
                  </a:lnTo>
                  <a:cubicBezTo>
                    <a:pt x="0" y="23071"/>
                    <a:pt x="3308" y="15085"/>
                    <a:pt x="9196" y="9196"/>
                  </a:cubicBezTo>
                  <a:cubicBezTo>
                    <a:pt x="15085" y="3308"/>
                    <a:pt x="23071" y="0"/>
                    <a:pt x="31398" y="0"/>
                  </a:cubicBezTo>
                  <a:close/>
                </a:path>
              </a:pathLst>
            </a:custGeom>
            <a:blipFill>
              <a:blip r:embed="rId5"/>
              <a:stretch>
                <a:fillRect t="-53" b="-53"/>
              </a:stretch>
            </a:blipFill>
          </p:spPr>
        </p:sp>
      </p:grpSp>
      <p:sp>
        <p:nvSpPr>
          <p:cNvPr id="15" name="TextBox 5">
            <a:extLst>
              <a:ext uri="{FF2B5EF4-FFF2-40B4-BE49-F238E27FC236}">
                <a16:creationId xmlns:a16="http://schemas.microsoft.com/office/drawing/2014/main" id="{20C23A4B-F522-6574-A752-991820E60BA0}"/>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6" name="TextBox 7">
            <a:extLst>
              <a:ext uri="{FF2B5EF4-FFF2-40B4-BE49-F238E27FC236}">
                <a16:creationId xmlns:a16="http://schemas.microsoft.com/office/drawing/2014/main" id="{7EA09F71-1F5C-47F5-E04D-9FD1433EF6E2}"/>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2692085"/>
            <a:ext cx="6458497" cy="1076326"/>
          </a:xfrm>
          <a:prstGeom prst="rect">
            <a:avLst/>
          </a:prstGeom>
        </p:spPr>
        <p:txBody>
          <a:bodyPr lIns="0" tIns="0" rIns="0" bIns="0" rtlCol="0" anchor="t">
            <a:spAutoFit/>
          </a:bodyPr>
          <a:lstStyle/>
          <a:p>
            <a:pPr algn="just">
              <a:lnSpc>
                <a:spcPts val="4199"/>
              </a:lnSpc>
            </a:pPr>
            <a:r>
              <a:rPr lang="en-US" sz="2999" b="1">
                <a:solidFill>
                  <a:srgbClr val="FFFFFF"/>
                </a:solidFill>
                <a:latin typeface="Codec Pro Bold"/>
                <a:ea typeface="Codec Pro Bold"/>
                <a:cs typeface="Codec Pro Bold"/>
                <a:sym typeface="Codec Pro Bold"/>
              </a:rPr>
              <a:t>Latest quantum computers` qubit count.</a:t>
            </a:r>
          </a:p>
        </p:txBody>
      </p:sp>
      <p:sp>
        <p:nvSpPr>
          <p:cNvPr id="8" name="TextBox 8"/>
          <p:cNvSpPr txBox="1"/>
          <p:nvPr/>
        </p:nvSpPr>
        <p:spPr>
          <a:xfrm>
            <a:off x="8577961" y="8787699"/>
            <a:ext cx="8681339"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#Quantum computing capability</a:t>
            </a:r>
          </a:p>
          <a:p>
            <a:pPr algn="r">
              <a:lnSpc>
                <a:spcPts val="3461"/>
              </a:lnSpc>
            </a:pPr>
            <a:r>
              <a:rPr lang="en-US" sz="2472" b="1">
                <a:solidFill>
                  <a:srgbClr val="FFFFFF"/>
                </a:solidFill>
                <a:latin typeface="Codec Pro Ultra-Bold"/>
                <a:ea typeface="Codec Pro Ultra-Bold"/>
                <a:cs typeface="Codec Pro Ultra-Bold"/>
                <a:sym typeface="Codec Pro Ultra-Bold"/>
              </a:rPr>
              <a:t>#netmeister.org</a:t>
            </a:r>
          </a:p>
        </p:txBody>
      </p:sp>
      <p:sp>
        <p:nvSpPr>
          <p:cNvPr id="9" name="TextBox 9"/>
          <p:cNvSpPr txBox="1"/>
          <p:nvPr/>
        </p:nvSpPr>
        <p:spPr>
          <a:xfrm>
            <a:off x="1028700" y="1694246"/>
            <a:ext cx="8763017"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Recent news #2</a:t>
            </a:r>
          </a:p>
        </p:txBody>
      </p:sp>
      <p:grpSp>
        <p:nvGrpSpPr>
          <p:cNvPr id="10" name="Group 10"/>
          <p:cNvGrpSpPr/>
          <p:nvPr/>
        </p:nvGrpSpPr>
        <p:grpSpPr>
          <a:xfrm>
            <a:off x="7621303" y="2756421"/>
            <a:ext cx="9637997" cy="5681193"/>
            <a:chOff x="0" y="0"/>
            <a:chExt cx="2107528" cy="1242299"/>
          </a:xfrm>
        </p:grpSpPr>
        <p:sp>
          <p:nvSpPr>
            <p:cNvPr id="11" name="Freeform 11"/>
            <p:cNvSpPr/>
            <p:nvPr/>
          </p:nvSpPr>
          <p:spPr>
            <a:xfrm>
              <a:off x="0" y="0"/>
              <a:ext cx="2107528" cy="1242299"/>
            </a:xfrm>
            <a:custGeom>
              <a:avLst/>
              <a:gdLst/>
              <a:ahLst/>
              <a:cxnLst/>
              <a:rect l="l" t="t" r="r" b="b"/>
              <a:pathLst>
                <a:path w="2107528" h="1242299">
                  <a:moveTo>
                    <a:pt x="23295" y="0"/>
                  </a:moveTo>
                  <a:lnTo>
                    <a:pt x="2084233" y="0"/>
                  </a:lnTo>
                  <a:cubicBezTo>
                    <a:pt x="2090411" y="0"/>
                    <a:pt x="2096336" y="2454"/>
                    <a:pt x="2100705" y="6823"/>
                  </a:cubicBezTo>
                  <a:cubicBezTo>
                    <a:pt x="2105074" y="11192"/>
                    <a:pt x="2107528" y="17117"/>
                    <a:pt x="2107528" y="23295"/>
                  </a:cubicBezTo>
                  <a:lnTo>
                    <a:pt x="2107528" y="1219004"/>
                  </a:lnTo>
                  <a:cubicBezTo>
                    <a:pt x="2107528" y="1225182"/>
                    <a:pt x="2105074" y="1231107"/>
                    <a:pt x="2100705" y="1235476"/>
                  </a:cubicBezTo>
                  <a:cubicBezTo>
                    <a:pt x="2096336" y="1239845"/>
                    <a:pt x="2090411" y="1242299"/>
                    <a:pt x="2084233" y="1242299"/>
                  </a:cubicBezTo>
                  <a:lnTo>
                    <a:pt x="23295" y="1242299"/>
                  </a:lnTo>
                  <a:cubicBezTo>
                    <a:pt x="17117" y="1242299"/>
                    <a:pt x="11192" y="1239845"/>
                    <a:pt x="6823" y="1235476"/>
                  </a:cubicBezTo>
                  <a:cubicBezTo>
                    <a:pt x="2454" y="1231107"/>
                    <a:pt x="0" y="1225182"/>
                    <a:pt x="0" y="1219004"/>
                  </a:cubicBezTo>
                  <a:lnTo>
                    <a:pt x="0" y="23295"/>
                  </a:lnTo>
                  <a:cubicBezTo>
                    <a:pt x="0" y="17117"/>
                    <a:pt x="2454" y="11192"/>
                    <a:pt x="6823" y="6823"/>
                  </a:cubicBezTo>
                  <a:cubicBezTo>
                    <a:pt x="11192" y="2454"/>
                    <a:pt x="17117" y="0"/>
                    <a:pt x="23295" y="0"/>
                  </a:cubicBezTo>
                  <a:close/>
                </a:path>
              </a:pathLst>
            </a:custGeom>
            <a:blipFill>
              <a:blip r:embed="rId4"/>
              <a:stretch>
                <a:fillRect t="-1530" b="-1530"/>
              </a:stretch>
            </a:blipFill>
          </p:spPr>
        </p:sp>
      </p:grpSp>
      <p:sp>
        <p:nvSpPr>
          <p:cNvPr id="12" name="TextBox 5">
            <a:extLst>
              <a:ext uri="{FF2B5EF4-FFF2-40B4-BE49-F238E27FC236}">
                <a16:creationId xmlns:a16="http://schemas.microsoft.com/office/drawing/2014/main" id="{EC642DE6-A2C2-CEC6-69FF-5DEC9C802D48}"/>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A81DD4ED-2E76-D05A-3BBD-65BAACD21F89}"/>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2692085"/>
            <a:ext cx="6458497" cy="3171826"/>
          </a:xfrm>
          <a:prstGeom prst="rect">
            <a:avLst/>
          </a:prstGeom>
        </p:spPr>
        <p:txBody>
          <a:bodyPr lIns="0" tIns="0" rIns="0" bIns="0" rtlCol="0" anchor="t">
            <a:spAutoFit/>
          </a:bodyPr>
          <a:lstStyle/>
          <a:p>
            <a:pPr algn="just">
              <a:lnSpc>
                <a:spcPts val="4199"/>
              </a:lnSpc>
            </a:pPr>
            <a:r>
              <a:rPr lang="en-US" sz="2999" b="1">
                <a:solidFill>
                  <a:srgbClr val="FFFFFF"/>
                </a:solidFill>
                <a:latin typeface="Codec Pro Bold"/>
                <a:ea typeface="Codec Pro Bold"/>
                <a:cs typeface="Codec Pro Bold"/>
                <a:sym typeface="Codec Pro Bold"/>
              </a:rPr>
              <a:t>How many qubits are needed to break RSA 2048?</a:t>
            </a:r>
          </a:p>
          <a:p>
            <a:pPr algn="just">
              <a:lnSpc>
                <a:spcPts val="4199"/>
              </a:lnSpc>
            </a:pPr>
            <a:endParaRPr lang="en-US" sz="2999" b="1">
              <a:solidFill>
                <a:srgbClr val="FFFFFF"/>
              </a:solidFill>
              <a:latin typeface="Codec Pro Bold"/>
              <a:ea typeface="Codec Pro Bold"/>
              <a:cs typeface="Codec Pro Bold"/>
              <a:sym typeface="Codec Pro Bold"/>
            </a:endParaRPr>
          </a:p>
          <a:p>
            <a:pPr algn="just">
              <a:lnSpc>
                <a:spcPts val="4199"/>
              </a:lnSpc>
            </a:pPr>
            <a:r>
              <a:rPr lang="en-US" sz="2999">
                <a:solidFill>
                  <a:srgbClr val="FFFFFF"/>
                </a:solidFill>
                <a:latin typeface="Codec Pro"/>
                <a:ea typeface="Codec Pro"/>
                <a:cs typeface="Codec Pro"/>
                <a:sym typeface="Codec Pro"/>
              </a:rPr>
              <a:t>A Google engineer said: less than  1m noisy qubits. (May, 2025)</a:t>
            </a:r>
          </a:p>
          <a:p>
            <a:pPr algn="just">
              <a:lnSpc>
                <a:spcPts val="4199"/>
              </a:lnSpc>
            </a:pPr>
            <a:endParaRPr lang="en-US" sz="2999">
              <a:solidFill>
                <a:srgbClr val="FFFFFF"/>
              </a:solidFill>
              <a:latin typeface="Codec Pro"/>
              <a:ea typeface="Codec Pro"/>
              <a:cs typeface="Codec Pro"/>
              <a:sym typeface="Codec Pro"/>
            </a:endParaRPr>
          </a:p>
        </p:txBody>
      </p:sp>
      <p:sp>
        <p:nvSpPr>
          <p:cNvPr id="8" name="TextBox 8"/>
          <p:cNvSpPr txBox="1"/>
          <p:nvPr/>
        </p:nvSpPr>
        <p:spPr>
          <a:xfrm>
            <a:off x="12098689" y="8787699"/>
            <a:ext cx="5160611"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#Craig Gidney</a:t>
            </a:r>
          </a:p>
          <a:p>
            <a:pPr algn="r">
              <a:lnSpc>
                <a:spcPts val="3461"/>
              </a:lnSpc>
            </a:pPr>
            <a:r>
              <a:rPr lang="en-US" sz="2472" b="1">
                <a:solidFill>
                  <a:srgbClr val="FFFFFF"/>
                </a:solidFill>
                <a:latin typeface="Codec Pro Ultra-Bold"/>
                <a:ea typeface="Codec Pro Ultra-Bold"/>
                <a:cs typeface="Codec Pro Ultra-Bold"/>
                <a:sym typeface="Codec Pro Ultra-Bold"/>
              </a:rPr>
              <a:t>#arxiv.org/abs/1905.09749</a:t>
            </a:r>
          </a:p>
        </p:txBody>
      </p:sp>
      <p:sp>
        <p:nvSpPr>
          <p:cNvPr id="9" name="TextBox 9"/>
          <p:cNvSpPr txBox="1"/>
          <p:nvPr/>
        </p:nvSpPr>
        <p:spPr>
          <a:xfrm>
            <a:off x="1028700" y="1694246"/>
            <a:ext cx="8763017"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Recent news #3</a:t>
            </a:r>
          </a:p>
        </p:txBody>
      </p:sp>
      <p:grpSp>
        <p:nvGrpSpPr>
          <p:cNvPr id="10" name="Group 10"/>
          <p:cNvGrpSpPr/>
          <p:nvPr/>
        </p:nvGrpSpPr>
        <p:grpSpPr>
          <a:xfrm>
            <a:off x="7621303" y="2787335"/>
            <a:ext cx="9637997" cy="5450958"/>
            <a:chOff x="0" y="0"/>
            <a:chExt cx="1934289" cy="1093975"/>
          </a:xfrm>
        </p:grpSpPr>
        <p:sp>
          <p:nvSpPr>
            <p:cNvPr id="11" name="Freeform 11"/>
            <p:cNvSpPr/>
            <p:nvPr/>
          </p:nvSpPr>
          <p:spPr>
            <a:xfrm>
              <a:off x="0" y="0"/>
              <a:ext cx="1934289" cy="1093975"/>
            </a:xfrm>
            <a:custGeom>
              <a:avLst/>
              <a:gdLst/>
              <a:ahLst/>
              <a:cxnLst/>
              <a:rect l="l" t="t" r="r" b="b"/>
              <a:pathLst>
                <a:path w="1934289" h="1093975">
                  <a:moveTo>
                    <a:pt x="23295" y="0"/>
                  </a:moveTo>
                  <a:lnTo>
                    <a:pt x="1910994" y="0"/>
                  </a:lnTo>
                  <a:cubicBezTo>
                    <a:pt x="1917172" y="0"/>
                    <a:pt x="1923097" y="2454"/>
                    <a:pt x="1927466" y="6823"/>
                  </a:cubicBezTo>
                  <a:cubicBezTo>
                    <a:pt x="1931834" y="11192"/>
                    <a:pt x="1934289" y="17117"/>
                    <a:pt x="1934289" y="23295"/>
                  </a:cubicBezTo>
                  <a:lnTo>
                    <a:pt x="1934289" y="1070680"/>
                  </a:lnTo>
                  <a:cubicBezTo>
                    <a:pt x="1934289" y="1076858"/>
                    <a:pt x="1931834" y="1082783"/>
                    <a:pt x="1927466" y="1087152"/>
                  </a:cubicBezTo>
                  <a:cubicBezTo>
                    <a:pt x="1923097" y="1091520"/>
                    <a:pt x="1917172" y="1093975"/>
                    <a:pt x="1910994" y="1093975"/>
                  </a:cubicBezTo>
                  <a:lnTo>
                    <a:pt x="23295" y="1093975"/>
                  </a:lnTo>
                  <a:cubicBezTo>
                    <a:pt x="17117" y="1093975"/>
                    <a:pt x="11192" y="1091520"/>
                    <a:pt x="6823" y="1087152"/>
                  </a:cubicBezTo>
                  <a:cubicBezTo>
                    <a:pt x="2454" y="1082783"/>
                    <a:pt x="0" y="1076858"/>
                    <a:pt x="0" y="1070680"/>
                  </a:cubicBezTo>
                  <a:lnTo>
                    <a:pt x="0" y="23295"/>
                  </a:lnTo>
                  <a:cubicBezTo>
                    <a:pt x="0" y="17117"/>
                    <a:pt x="2454" y="11192"/>
                    <a:pt x="6823" y="6823"/>
                  </a:cubicBezTo>
                  <a:cubicBezTo>
                    <a:pt x="11192" y="2454"/>
                    <a:pt x="17117" y="0"/>
                    <a:pt x="23295" y="0"/>
                  </a:cubicBezTo>
                  <a:close/>
                </a:path>
              </a:pathLst>
            </a:custGeom>
            <a:blipFill>
              <a:blip r:embed="rId4"/>
              <a:stretch>
                <a:fillRect t="-2822" b="-2822"/>
              </a:stretch>
            </a:blipFill>
          </p:spPr>
        </p:sp>
      </p:grpSp>
      <p:sp>
        <p:nvSpPr>
          <p:cNvPr id="12" name="TextBox 5">
            <a:extLst>
              <a:ext uri="{FF2B5EF4-FFF2-40B4-BE49-F238E27FC236}">
                <a16:creationId xmlns:a16="http://schemas.microsoft.com/office/drawing/2014/main" id="{3647F064-3AF8-9E8F-DE20-E8D7733A960B}"/>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14396D6A-5683-146D-6312-7F14488C4A6F}"/>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8763017"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Q-day, Y2Q day</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2692085"/>
            <a:ext cx="16230600" cy="2647951"/>
          </a:xfrm>
          <a:prstGeom prst="rect">
            <a:avLst/>
          </a:prstGeom>
        </p:spPr>
        <p:txBody>
          <a:bodyPr lIns="0" tIns="0" rIns="0" bIns="0" rtlCol="0" anchor="t">
            <a:spAutoFit/>
          </a:bodyPr>
          <a:lstStyle/>
          <a:p>
            <a:pPr algn="just">
              <a:lnSpc>
                <a:spcPts val="4199"/>
              </a:lnSpc>
            </a:pPr>
            <a:r>
              <a:rPr lang="en-US" sz="2999" dirty="0">
                <a:solidFill>
                  <a:srgbClr val="FFFFFF"/>
                </a:solidFill>
                <a:latin typeface="Codec Pro"/>
                <a:ea typeface="Codec Pro"/>
                <a:cs typeface="Codec Pro"/>
                <a:sym typeface="Codec Pro"/>
              </a:rPr>
              <a:t>Quantum technology is expected to reach the maturity enough to be a valid threat against currently in-use cryptography on:</a:t>
            </a:r>
          </a:p>
          <a:p>
            <a:pPr algn="ctr">
              <a:lnSpc>
                <a:spcPts val="4199"/>
              </a:lnSpc>
            </a:pPr>
            <a:endParaRPr lang="en-US" sz="2999" dirty="0">
              <a:solidFill>
                <a:srgbClr val="FFFFFF"/>
              </a:solidFill>
              <a:latin typeface="Codec Pro"/>
              <a:ea typeface="Codec Pro"/>
              <a:cs typeface="Codec Pro"/>
              <a:sym typeface="Codec Pro"/>
            </a:endParaRPr>
          </a:p>
          <a:p>
            <a:pPr algn="ctr">
              <a:lnSpc>
                <a:spcPts val="4199"/>
              </a:lnSpc>
            </a:pPr>
            <a:r>
              <a:rPr lang="en-US" sz="2999" b="1" dirty="0">
                <a:solidFill>
                  <a:srgbClr val="FFFFFF"/>
                </a:solidFill>
                <a:latin typeface="Codec Pro Bold"/>
                <a:ea typeface="Codec Pro Bold"/>
                <a:cs typeface="Codec Pro Bold"/>
                <a:sym typeface="Codec Pro Bold"/>
              </a:rPr>
              <a:t>14th April 2030</a:t>
            </a:r>
          </a:p>
          <a:p>
            <a:pPr algn="ctr">
              <a:lnSpc>
                <a:spcPts val="4199"/>
              </a:lnSpc>
            </a:pPr>
            <a:r>
              <a:rPr lang="en-US" sz="2999" dirty="0">
                <a:solidFill>
                  <a:srgbClr val="FFFFFF"/>
                </a:solidFill>
                <a:latin typeface="Codec Pro"/>
                <a:ea typeface="Codec Pro"/>
                <a:cs typeface="Codec Pro"/>
                <a:sym typeface="Codec Pro"/>
              </a:rPr>
              <a:t>(it`s a </a:t>
            </a:r>
            <a:r>
              <a:rPr lang="en-US" sz="2999" b="1" dirty="0">
                <a:solidFill>
                  <a:srgbClr val="F4D75E"/>
                </a:solidFill>
                <a:latin typeface="Codec Pro Bold"/>
                <a:ea typeface="Codec Pro Bold"/>
                <a:cs typeface="Codec Pro Bold"/>
                <a:sym typeface="Codec Pro Bold"/>
              </a:rPr>
              <a:t>Sunday</a:t>
            </a:r>
            <a:r>
              <a:rPr lang="en-US" sz="2999" dirty="0">
                <a:solidFill>
                  <a:srgbClr val="FFFFFF"/>
                </a:solidFill>
                <a:latin typeface="Codec Pro"/>
                <a:ea typeface="Codec Pro"/>
                <a:cs typeface="Codec Pro"/>
                <a:sym typeface="Codec Pro"/>
              </a:rPr>
              <a:t>)</a:t>
            </a:r>
          </a:p>
        </p:txBody>
      </p:sp>
      <p:sp>
        <p:nvSpPr>
          <p:cNvPr id="9" name="TextBox 9"/>
          <p:cNvSpPr txBox="1"/>
          <p:nvPr/>
        </p:nvSpPr>
        <p:spPr>
          <a:xfrm>
            <a:off x="6584937" y="6319720"/>
            <a:ext cx="5118125" cy="548874"/>
          </a:xfrm>
          <a:prstGeom prst="roundRect">
            <a:avLst/>
          </a:prstGeom>
          <a:solidFill>
            <a:srgbClr val="2B7FA9"/>
          </a:solidFill>
        </p:spPr>
        <p:txBody>
          <a:bodyPr wrap="square" lIns="0" tIns="0" rIns="0" bIns="0" rtlCol="0" anchor="t">
            <a:spAutoFit/>
          </a:bodyPr>
          <a:lstStyle/>
          <a:p>
            <a:pPr algn="ctr">
              <a:lnSpc>
                <a:spcPts val="4200"/>
              </a:lnSpc>
              <a:spcBef>
                <a:spcPct val="0"/>
              </a:spcBef>
            </a:pPr>
            <a:r>
              <a:rPr lang="en-US" sz="3000" b="1" dirty="0">
                <a:solidFill>
                  <a:srgbClr val="FFFFFF"/>
                </a:solidFill>
                <a:latin typeface="Codec Pro Bold"/>
                <a:ea typeface="Codec Pro Bold"/>
                <a:cs typeface="Codec Pro Bold"/>
                <a:sym typeface="Codec Pro Bold"/>
              </a:rPr>
              <a:t>04 years, 6 months, 19 days</a:t>
            </a:r>
          </a:p>
        </p:txBody>
      </p:sp>
      <p:sp>
        <p:nvSpPr>
          <p:cNvPr id="10" name="TextBox 10"/>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#cloudsecurityalliance.org</a:t>
            </a:r>
          </a:p>
        </p:txBody>
      </p:sp>
      <p:sp>
        <p:nvSpPr>
          <p:cNvPr id="11" name="TextBox 5">
            <a:extLst>
              <a:ext uri="{FF2B5EF4-FFF2-40B4-BE49-F238E27FC236}">
                <a16:creationId xmlns:a16="http://schemas.microsoft.com/office/drawing/2014/main" id="{64566D8B-41B3-B1E3-6718-6B899B78D8E4}"/>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2" name="TextBox 7">
            <a:extLst>
              <a:ext uri="{FF2B5EF4-FFF2-40B4-BE49-F238E27FC236}">
                <a16:creationId xmlns:a16="http://schemas.microsoft.com/office/drawing/2014/main" id="{C96E335E-EAFA-B1B9-8E9D-4EC5C1458902}"/>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8763017"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Q-day, Y2Q day</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2692085"/>
            <a:ext cx="16230600" cy="2647951"/>
          </a:xfrm>
          <a:prstGeom prst="rect">
            <a:avLst/>
          </a:prstGeom>
        </p:spPr>
        <p:txBody>
          <a:bodyPr lIns="0" tIns="0" rIns="0" bIns="0" rtlCol="0" anchor="t">
            <a:spAutoFit/>
          </a:bodyPr>
          <a:lstStyle/>
          <a:p>
            <a:pPr algn="just">
              <a:lnSpc>
                <a:spcPts val="4199"/>
              </a:lnSpc>
            </a:pPr>
            <a:r>
              <a:rPr lang="en-US" sz="2999" dirty="0">
                <a:solidFill>
                  <a:srgbClr val="FFFFFF"/>
                </a:solidFill>
                <a:latin typeface="Codec Pro"/>
                <a:ea typeface="Codec Pro"/>
                <a:cs typeface="Codec Pro"/>
                <a:sym typeface="Codec Pro"/>
              </a:rPr>
              <a:t>Quantum technology is expected to reach the maturity enough to be a valid threat against currently in-use cryptography on:</a:t>
            </a:r>
          </a:p>
          <a:p>
            <a:pPr algn="ctr">
              <a:lnSpc>
                <a:spcPts val="4199"/>
              </a:lnSpc>
            </a:pPr>
            <a:endParaRPr lang="en-US" sz="2999" dirty="0">
              <a:solidFill>
                <a:srgbClr val="FFFFFF"/>
              </a:solidFill>
              <a:latin typeface="Codec Pro"/>
              <a:ea typeface="Codec Pro"/>
              <a:cs typeface="Codec Pro"/>
              <a:sym typeface="Codec Pro"/>
            </a:endParaRPr>
          </a:p>
          <a:p>
            <a:pPr algn="ctr">
              <a:lnSpc>
                <a:spcPts val="4199"/>
              </a:lnSpc>
            </a:pPr>
            <a:r>
              <a:rPr lang="en-US" sz="2999" b="1" dirty="0">
                <a:solidFill>
                  <a:srgbClr val="FFFFFF"/>
                </a:solidFill>
                <a:latin typeface="Codec Pro Bold"/>
                <a:ea typeface="Codec Pro Bold"/>
                <a:cs typeface="Codec Pro Bold"/>
                <a:sym typeface="Codec Pro Bold"/>
              </a:rPr>
              <a:t>14th April 2030</a:t>
            </a:r>
          </a:p>
          <a:p>
            <a:pPr algn="ctr">
              <a:lnSpc>
                <a:spcPts val="4199"/>
              </a:lnSpc>
            </a:pPr>
            <a:r>
              <a:rPr lang="en-US" sz="2999" dirty="0">
                <a:solidFill>
                  <a:srgbClr val="FFFFFF"/>
                </a:solidFill>
                <a:latin typeface="Codec Pro"/>
                <a:ea typeface="Codec Pro"/>
                <a:cs typeface="Codec Pro"/>
                <a:sym typeface="Codec Pro"/>
              </a:rPr>
              <a:t>(it`s a </a:t>
            </a:r>
            <a:r>
              <a:rPr lang="en-US" sz="2999" b="1" dirty="0">
                <a:solidFill>
                  <a:srgbClr val="F4D75E"/>
                </a:solidFill>
                <a:latin typeface="Codec Pro Bold"/>
                <a:ea typeface="Codec Pro Bold"/>
                <a:cs typeface="Codec Pro Bold"/>
                <a:sym typeface="Codec Pro Bold"/>
              </a:rPr>
              <a:t>Sunday</a:t>
            </a:r>
            <a:r>
              <a:rPr lang="en-US" sz="2999" dirty="0">
                <a:solidFill>
                  <a:srgbClr val="FFFFFF"/>
                </a:solidFill>
                <a:latin typeface="Codec Pro"/>
                <a:ea typeface="Codec Pro"/>
                <a:cs typeface="Codec Pro"/>
                <a:sym typeface="Codec Pro"/>
              </a:rPr>
              <a:t>)</a:t>
            </a:r>
          </a:p>
        </p:txBody>
      </p:sp>
      <p:grpSp>
        <p:nvGrpSpPr>
          <p:cNvPr id="9" name="Group 9"/>
          <p:cNvGrpSpPr/>
          <p:nvPr/>
        </p:nvGrpSpPr>
        <p:grpSpPr>
          <a:xfrm>
            <a:off x="11161211" y="3470777"/>
            <a:ext cx="5644696" cy="4158258"/>
            <a:chOff x="0" y="0"/>
            <a:chExt cx="1958485" cy="1442750"/>
          </a:xfrm>
        </p:grpSpPr>
        <p:sp>
          <p:nvSpPr>
            <p:cNvPr id="10" name="Freeform 10"/>
            <p:cNvSpPr/>
            <p:nvPr/>
          </p:nvSpPr>
          <p:spPr>
            <a:xfrm rot="331937">
              <a:off x="-62167" y="-89329"/>
              <a:ext cx="2082818" cy="1620307"/>
            </a:xfrm>
            <a:custGeom>
              <a:avLst/>
              <a:gdLst/>
              <a:ahLst/>
              <a:cxnLst/>
              <a:rect l="l" t="t" r="r" b="b"/>
              <a:pathLst>
                <a:path w="2082818" h="1620307">
                  <a:moveTo>
                    <a:pt x="36772" y="183260"/>
                  </a:moveTo>
                  <a:lnTo>
                    <a:pt x="1906955" y="2118"/>
                  </a:lnTo>
                  <a:cubicBezTo>
                    <a:pt x="1928820" y="0"/>
                    <a:pt x="1948262" y="16008"/>
                    <a:pt x="1950379" y="37873"/>
                  </a:cubicBezTo>
                  <a:lnTo>
                    <a:pt x="2081801" y="1394724"/>
                  </a:lnTo>
                  <a:cubicBezTo>
                    <a:pt x="2082818" y="1405223"/>
                    <a:pt x="2079623" y="1415697"/>
                    <a:pt x="2072917" y="1423841"/>
                  </a:cubicBezTo>
                  <a:cubicBezTo>
                    <a:pt x="2066212" y="1431984"/>
                    <a:pt x="2056546" y="1437131"/>
                    <a:pt x="2046046" y="1438148"/>
                  </a:cubicBezTo>
                  <a:lnTo>
                    <a:pt x="175863" y="1619290"/>
                  </a:lnTo>
                  <a:cubicBezTo>
                    <a:pt x="165363" y="1620307"/>
                    <a:pt x="154890" y="1617111"/>
                    <a:pt x="146746" y="1610406"/>
                  </a:cubicBezTo>
                  <a:cubicBezTo>
                    <a:pt x="138603" y="1603701"/>
                    <a:pt x="133456" y="1594035"/>
                    <a:pt x="132439" y="1583535"/>
                  </a:cubicBezTo>
                  <a:lnTo>
                    <a:pt x="1017" y="226684"/>
                  </a:lnTo>
                  <a:cubicBezTo>
                    <a:pt x="0" y="216184"/>
                    <a:pt x="3196" y="205711"/>
                    <a:pt x="9901" y="197567"/>
                  </a:cubicBezTo>
                  <a:cubicBezTo>
                    <a:pt x="16607" y="189424"/>
                    <a:pt x="26272" y="184277"/>
                    <a:pt x="36772" y="183260"/>
                  </a:cubicBezTo>
                  <a:close/>
                </a:path>
              </a:pathLst>
            </a:custGeom>
            <a:blipFill>
              <a:blip r:embed="rId4"/>
              <a:stretch>
                <a:fillRect l="-19399" t="-225" r="-19399" b="-225"/>
              </a:stretch>
            </a:blipFill>
          </p:spPr>
        </p:sp>
      </p:grpSp>
      <p:sp>
        <p:nvSpPr>
          <p:cNvPr id="12" name="TextBox 12"/>
          <p:cNvSpPr txBox="1"/>
          <p:nvPr/>
        </p:nvSpPr>
        <p:spPr>
          <a:xfrm rot="373740">
            <a:off x="11951996" y="5867458"/>
            <a:ext cx="3636959" cy="537176"/>
          </a:xfrm>
          <a:prstGeom prst="rect">
            <a:avLst/>
          </a:prstGeom>
        </p:spPr>
        <p:txBody>
          <a:bodyPr lIns="0" tIns="0" rIns="0" bIns="0" rtlCol="0" anchor="t">
            <a:spAutoFit/>
          </a:bodyPr>
          <a:lstStyle/>
          <a:p>
            <a:pPr algn="ctr">
              <a:lnSpc>
                <a:spcPts val="3991"/>
              </a:lnSpc>
              <a:spcBef>
                <a:spcPct val="0"/>
              </a:spcBef>
            </a:pPr>
            <a:r>
              <a:rPr lang="en-US" sz="2851" b="1">
                <a:solidFill>
                  <a:srgbClr val="FFFFFF"/>
                </a:solidFill>
                <a:latin typeface="Codec Pro Bold"/>
                <a:ea typeface="Codec Pro Bold"/>
                <a:cs typeface="Codec Pro Bold"/>
                <a:sym typeface="Codec Pro Bold"/>
              </a:rPr>
              <a:t>Bidnii hairt crypto</a:t>
            </a:r>
          </a:p>
        </p:txBody>
      </p:sp>
      <p:sp>
        <p:nvSpPr>
          <p:cNvPr id="13" name="TextBox 13"/>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#cloudsecurityalliance.org</a:t>
            </a:r>
          </a:p>
        </p:txBody>
      </p:sp>
      <p:sp>
        <p:nvSpPr>
          <p:cNvPr id="14" name="TextBox 5">
            <a:extLst>
              <a:ext uri="{FF2B5EF4-FFF2-40B4-BE49-F238E27FC236}">
                <a16:creationId xmlns:a16="http://schemas.microsoft.com/office/drawing/2014/main" id="{1D35E4A4-88C2-E155-BF3E-A33DC17591BC}"/>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5" name="TextBox 7">
            <a:extLst>
              <a:ext uri="{FF2B5EF4-FFF2-40B4-BE49-F238E27FC236}">
                <a16:creationId xmlns:a16="http://schemas.microsoft.com/office/drawing/2014/main" id="{388A35EB-D97B-27B0-C12C-5290AA15B32C}"/>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
        <p:nvSpPr>
          <p:cNvPr id="17" name="TextBox 9">
            <a:extLst>
              <a:ext uri="{FF2B5EF4-FFF2-40B4-BE49-F238E27FC236}">
                <a16:creationId xmlns:a16="http://schemas.microsoft.com/office/drawing/2014/main" id="{84A36868-3C8A-E1B8-84A3-0920A38E3BD3}"/>
              </a:ext>
            </a:extLst>
          </p:cNvPr>
          <p:cNvSpPr txBox="1"/>
          <p:nvPr/>
        </p:nvSpPr>
        <p:spPr>
          <a:xfrm>
            <a:off x="6584937" y="6319720"/>
            <a:ext cx="5118125" cy="548874"/>
          </a:xfrm>
          <a:prstGeom prst="roundRect">
            <a:avLst/>
          </a:prstGeom>
          <a:solidFill>
            <a:srgbClr val="2B7FA9"/>
          </a:solidFill>
        </p:spPr>
        <p:txBody>
          <a:bodyPr wrap="square" lIns="0" tIns="0" rIns="0" bIns="0" rtlCol="0" anchor="t">
            <a:spAutoFit/>
          </a:bodyPr>
          <a:lstStyle/>
          <a:p>
            <a:pPr algn="ctr">
              <a:lnSpc>
                <a:spcPts val="4200"/>
              </a:lnSpc>
              <a:spcBef>
                <a:spcPct val="0"/>
              </a:spcBef>
            </a:pPr>
            <a:r>
              <a:rPr lang="en-US" sz="3000" b="1" dirty="0">
                <a:solidFill>
                  <a:srgbClr val="FFFFFF"/>
                </a:solidFill>
                <a:latin typeface="Codec Pro Bold"/>
                <a:ea typeface="Codec Pro Bold"/>
                <a:cs typeface="Codec Pro Bold"/>
                <a:sym typeface="Codec Pro Bold"/>
              </a:rPr>
              <a:t>04 years, 6 months, 19 days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12975165"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Future: Quantum resistant techniques</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2937007"/>
            <a:ext cx="7149368" cy="2647951"/>
          </a:xfrm>
          <a:prstGeom prst="rect">
            <a:avLst/>
          </a:prstGeom>
        </p:spPr>
        <p:txBody>
          <a:bodyPr lIns="0" tIns="0" rIns="0" bIns="0" rtlCol="0" anchor="t">
            <a:spAutoFit/>
          </a:bodyPr>
          <a:lstStyle/>
          <a:p>
            <a:pPr marL="647695" lvl="1" indent="-323848" algn="just">
              <a:lnSpc>
                <a:spcPts val="4199"/>
              </a:lnSpc>
              <a:buFont typeface="Arial"/>
              <a:buChar char="•"/>
            </a:pPr>
            <a:r>
              <a:rPr lang="en-US" sz="2999" b="1">
                <a:solidFill>
                  <a:srgbClr val="FFFFFF"/>
                </a:solidFill>
                <a:latin typeface="Codec Pro Bold"/>
                <a:ea typeface="Codec Pro Bold"/>
                <a:cs typeface="Codec Pro Bold"/>
                <a:sym typeface="Codec Pro Bold"/>
              </a:rPr>
              <a:t>Quantum Key Distribution (QKD)</a:t>
            </a:r>
          </a:p>
          <a:p>
            <a:pPr algn="just">
              <a:lnSpc>
                <a:spcPts val="4199"/>
              </a:lnSpc>
            </a:pPr>
            <a:r>
              <a:rPr lang="en-US" sz="2999" b="1">
                <a:solidFill>
                  <a:srgbClr val="FFFFFF"/>
                </a:solidFill>
                <a:latin typeface="Codec Pro Bold"/>
                <a:ea typeface="Codec Pro Bold"/>
                <a:cs typeface="Codec Pro Bold"/>
                <a:sym typeface="Codec Pro Bold"/>
              </a:rPr>
              <a:t>       </a:t>
            </a:r>
          </a:p>
          <a:p>
            <a:pPr algn="just">
              <a:lnSpc>
                <a:spcPts val="4199"/>
              </a:lnSpc>
            </a:pPr>
            <a:endParaRPr lang="en-US" sz="2999" b="1">
              <a:solidFill>
                <a:srgbClr val="FFFFFF"/>
              </a:solidFill>
              <a:latin typeface="Codec Pro Bold"/>
              <a:ea typeface="Codec Pro Bold"/>
              <a:cs typeface="Codec Pro Bold"/>
              <a:sym typeface="Codec Pro Bold"/>
            </a:endParaRPr>
          </a:p>
          <a:p>
            <a:pPr marL="647695" lvl="1" indent="-323848" algn="just">
              <a:lnSpc>
                <a:spcPts val="4199"/>
              </a:lnSpc>
              <a:buFont typeface="Arial"/>
              <a:buChar char="•"/>
            </a:pPr>
            <a:r>
              <a:rPr lang="en-US" sz="2999" b="1">
                <a:solidFill>
                  <a:srgbClr val="FFFFFF"/>
                </a:solidFill>
                <a:latin typeface="Codec Pro Bold"/>
                <a:ea typeface="Codec Pro Bold"/>
                <a:cs typeface="Codec Pro Bold"/>
                <a:sym typeface="Codec Pro Bold"/>
              </a:rPr>
              <a:t>Post Quantum Cryptography (PQC)</a:t>
            </a:r>
          </a:p>
          <a:p>
            <a:pPr algn="just">
              <a:lnSpc>
                <a:spcPts val="4199"/>
              </a:lnSpc>
            </a:pPr>
            <a:r>
              <a:rPr lang="en-US" sz="2999" b="1">
                <a:solidFill>
                  <a:srgbClr val="FFFFFF"/>
                </a:solidFill>
                <a:latin typeface="Codec Pro Bold"/>
                <a:ea typeface="Codec Pro Bold"/>
                <a:cs typeface="Codec Pro Bold"/>
                <a:sym typeface="Codec Pro Bold"/>
              </a:rPr>
              <a:t>       </a:t>
            </a:r>
          </a:p>
        </p:txBody>
      </p:sp>
      <p:sp>
        <p:nvSpPr>
          <p:cNvPr id="9" name="TextBox 9"/>
          <p:cNvSpPr txBox="1"/>
          <p:nvPr/>
        </p:nvSpPr>
        <p:spPr>
          <a:xfrm>
            <a:off x="1293893" y="6213607"/>
            <a:ext cx="8961767" cy="1600201"/>
          </a:xfrm>
          <a:prstGeom prst="rect">
            <a:avLst/>
          </a:prstGeom>
        </p:spPr>
        <p:txBody>
          <a:bodyPr lIns="0" tIns="0" rIns="0" bIns="0" rtlCol="0" anchor="t">
            <a:spAutoFit/>
          </a:bodyPr>
          <a:lstStyle/>
          <a:p>
            <a:pPr algn="just">
              <a:lnSpc>
                <a:spcPts val="4199"/>
              </a:lnSpc>
            </a:pPr>
            <a:r>
              <a:rPr lang="en-US" sz="2999" b="1" dirty="0">
                <a:solidFill>
                  <a:srgbClr val="FFFFFF"/>
                </a:solidFill>
                <a:latin typeface="Codec Pro Bold"/>
                <a:ea typeface="Codec Pro Bold"/>
                <a:cs typeface="Codec Pro Bold"/>
                <a:sym typeface="Codec Pro Bold"/>
              </a:rPr>
              <a:t>While both PQC and QKD have their strengths, </a:t>
            </a:r>
            <a:r>
              <a:rPr lang="en-US" sz="2999" b="1" dirty="0">
                <a:solidFill>
                  <a:srgbClr val="F4D75E"/>
                </a:solidFill>
                <a:latin typeface="Codec Pro Bold"/>
                <a:ea typeface="Codec Pro Bold"/>
                <a:cs typeface="Codec Pro Bold"/>
                <a:sym typeface="Codec Pro Bold"/>
              </a:rPr>
              <a:t>PQC</a:t>
            </a:r>
            <a:r>
              <a:rPr lang="en-US" sz="2999" b="1" dirty="0">
                <a:solidFill>
                  <a:srgbClr val="FFFFFF"/>
                </a:solidFill>
                <a:latin typeface="Codec Pro Bold"/>
                <a:ea typeface="Codec Pro Bold"/>
                <a:cs typeface="Codec Pro Bold"/>
                <a:sym typeface="Codec Pro Bold"/>
              </a:rPr>
              <a:t> currently stands out as the more practical and reliable option.</a:t>
            </a:r>
          </a:p>
        </p:txBody>
      </p:sp>
      <p:sp>
        <p:nvSpPr>
          <p:cNvPr id="10" name="TextBox 10"/>
          <p:cNvSpPr txBox="1"/>
          <p:nvPr/>
        </p:nvSpPr>
        <p:spPr>
          <a:xfrm>
            <a:off x="1028700" y="2937007"/>
            <a:ext cx="7149368" cy="2647951"/>
          </a:xfrm>
          <a:prstGeom prst="rect">
            <a:avLst/>
          </a:prstGeom>
        </p:spPr>
        <p:txBody>
          <a:bodyPr lIns="0" tIns="0" rIns="0" bIns="0" rtlCol="0" anchor="t">
            <a:spAutoFit/>
          </a:bodyPr>
          <a:lstStyle/>
          <a:p>
            <a:pPr algn="just">
              <a:lnSpc>
                <a:spcPts val="4199"/>
              </a:lnSpc>
            </a:pPr>
            <a:endParaRPr/>
          </a:p>
          <a:p>
            <a:pPr algn="just">
              <a:lnSpc>
                <a:spcPts val="4199"/>
              </a:lnSpc>
            </a:pPr>
            <a:r>
              <a:rPr lang="en-US" sz="2999" b="1">
                <a:solidFill>
                  <a:srgbClr val="FFFFFF"/>
                </a:solidFill>
                <a:latin typeface="Codec Pro Bold"/>
                <a:ea typeface="Codec Pro Bold"/>
                <a:cs typeface="Codec Pro Bold"/>
                <a:sym typeface="Codec Pro Bold"/>
              </a:rPr>
              <a:t>       uses </a:t>
            </a:r>
            <a:r>
              <a:rPr lang="en-US" sz="2999" b="1">
                <a:solidFill>
                  <a:srgbClr val="F4D75E"/>
                </a:solidFill>
                <a:latin typeface="Codec Pro Bold"/>
                <a:ea typeface="Codec Pro Bold"/>
                <a:cs typeface="Codec Pro Bold"/>
                <a:sym typeface="Codec Pro Bold"/>
              </a:rPr>
              <a:t>quantum mechanics</a:t>
            </a:r>
          </a:p>
          <a:p>
            <a:pPr algn="just">
              <a:lnSpc>
                <a:spcPts val="4199"/>
              </a:lnSpc>
            </a:pPr>
            <a:endParaRPr lang="en-US" sz="2999" b="1">
              <a:solidFill>
                <a:srgbClr val="F4D75E"/>
              </a:solidFill>
              <a:latin typeface="Codec Pro Bold"/>
              <a:ea typeface="Codec Pro Bold"/>
              <a:cs typeface="Codec Pro Bold"/>
              <a:sym typeface="Codec Pro Bold"/>
            </a:endParaRPr>
          </a:p>
          <a:p>
            <a:pPr algn="just">
              <a:lnSpc>
                <a:spcPts val="4199"/>
              </a:lnSpc>
            </a:pPr>
            <a:endParaRPr lang="en-US" sz="2999" b="1">
              <a:solidFill>
                <a:srgbClr val="F4D75E"/>
              </a:solidFill>
              <a:latin typeface="Codec Pro Bold"/>
              <a:ea typeface="Codec Pro Bold"/>
              <a:cs typeface="Codec Pro Bold"/>
              <a:sym typeface="Codec Pro Bold"/>
            </a:endParaRPr>
          </a:p>
          <a:p>
            <a:pPr algn="just">
              <a:lnSpc>
                <a:spcPts val="4199"/>
              </a:lnSpc>
            </a:pPr>
            <a:r>
              <a:rPr lang="en-US" sz="2999" b="1">
                <a:solidFill>
                  <a:srgbClr val="FFFFFF"/>
                </a:solidFill>
                <a:latin typeface="Codec Pro Bold"/>
                <a:ea typeface="Codec Pro Bold"/>
                <a:cs typeface="Codec Pro Bold"/>
                <a:sym typeface="Codec Pro Bold"/>
              </a:rPr>
              <a:t>       uses </a:t>
            </a:r>
            <a:r>
              <a:rPr lang="en-US" sz="2999" b="1">
                <a:solidFill>
                  <a:srgbClr val="F4D75E"/>
                </a:solidFill>
                <a:latin typeface="Codec Pro Bold"/>
                <a:ea typeface="Codec Pro Bold"/>
                <a:cs typeface="Codec Pro Bold"/>
                <a:sym typeface="Codec Pro Bold"/>
              </a:rPr>
              <a:t>classical algorithm</a:t>
            </a:r>
          </a:p>
        </p:txBody>
      </p:sp>
      <p:sp>
        <p:nvSpPr>
          <p:cNvPr id="11" name="TextBox 11"/>
          <p:cNvSpPr txBox="1"/>
          <p:nvPr/>
        </p:nvSpPr>
        <p:spPr>
          <a:xfrm>
            <a:off x="12511960" y="8787699"/>
            <a:ext cx="4747340"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#Quantum Key Distribution</a:t>
            </a:r>
          </a:p>
          <a:p>
            <a:pPr algn="r">
              <a:lnSpc>
                <a:spcPts val="3461"/>
              </a:lnSpc>
            </a:pPr>
            <a:r>
              <a:rPr lang="en-US" sz="2472" b="1">
                <a:solidFill>
                  <a:srgbClr val="FFFFFF"/>
                </a:solidFill>
                <a:latin typeface="Codec Pro Ultra-Bold"/>
                <a:ea typeface="Codec Pro Ultra-Bold"/>
                <a:cs typeface="Codec Pro Ultra-Bold"/>
                <a:sym typeface="Codec Pro Ultra-Bold"/>
              </a:rPr>
              <a:t>#Post Quantum Cryptography</a:t>
            </a:r>
          </a:p>
        </p:txBody>
      </p:sp>
      <p:sp>
        <p:nvSpPr>
          <p:cNvPr id="12" name="TextBox 5">
            <a:extLst>
              <a:ext uri="{FF2B5EF4-FFF2-40B4-BE49-F238E27FC236}">
                <a16:creationId xmlns:a16="http://schemas.microsoft.com/office/drawing/2014/main" id="{EF9A7A3B-C1CB-4296-A059-7906FDC8A3FF}"/>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FABF7781-76FA-0D67-59BA-C090E61F579F}"/>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12975165"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What is Post Quantum Cryptography</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2692085"/>
            <a:ext cx="16230600" cy="26479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Quantum-resistant cryptography, also known as post-quantum cryptography or quantum-safe cryptography, refers to cryptographic algorithms designed to be resistant to attacks by quantum computers. These algorithms are based on mathematical problems that are </a:t>
            </a:r>
            <a:r>
              <a:rPr lang="en-US" sz="2999">
                <a:solidFill>
                  <a:srgbClr val="F4D75E"/>
                </a:solidFill>
                <a:latin typeface="Codec Pro"/>
                <a:ea typeface="Codec Pro"/>
                <a:cs typeface="Codec Pro"/>
                <a:sym typeface="Codec Pro"/>
              </a:rPr>
              <a:t>believed</a:t>
            </a:r>
            <a:r>
              <a:rPr lang="en-US" sz="2999">
                <a:solidFill>
                  <a:srgbClr val="FFFFFF"/>
                </a:solidFill>
                <a:latin typeface="Codec Pro"/>
                <a:ea typeface="Codec Pro"/>
                <a:cs typeface="Codec Pro"/>
                <a:sym typeface="Codec Pro"/>
              </a:rPr>
              <a:t> to be computationally difficult for both </a:t>
            </a:r>
            <a:r>
              <a:rPr lang="en-US" sz="2999" b="1">
                <a:solidFill>
                  <a:srgbClr val="F4D75E"/>
                </a:solidFill>
                <a:latin typeface="Codec Pro Bold"/>
                <a:ea typeface="Codec Pro Bold"/>
                <a:cs typeface="Codec Pro Bold"/>
                <a:sym typeface="Codec Pro Bold"/>
              </a:rPr>
              <a:t>classical</a:t>
            </a:r>
            <a:r>
              <a:rPr lang="en-US" sz="2999">
                <a:solidFill>
                  <a:srgbClr val="FFFFFF"/>
                </a:solidFill>
                <a:latin typeface="Codec Pro"/>
                <a:ea typeface="Codec Pro"/>
                <a:cs typeface="Codec Pro"/>
                <a:sym typeface="Codec Pro"/>
              </a:rPr>
              <a:t> and </a:t>
            </a:r>
            <a:r>
              <a:rPr lang="en-US" sz="2999" b="1">
                <a:solidFill>
                  <a:srgbClr val="F4D75E"/>
                </a:solidFill>
                <a:latin typeface="Codec Pro Bold"/>
                <a:ea typeface="Codec Pro Bold"/>
                <a:cs typeface="Codec Pro Bold"/>
                <a:sym typeface="Codec Pro Bold"/>
              </a:rPr>
              <a:t>quantum</a:t>
            </a:r>
            <a:r>
              <a:rPr lang="en-US" sz="2999">
                <a:solidFill>
                  <a:srgbClr val="FFFFFF"/>
                </a:solidFill>
                <a:latin typeface="Codec Pro"/>
                <a:ea typeface="Codec Pro"/>
                <a:cs typeface="Codec Pro"/>
                <a:sym typeface="Codec Pro"/>
              </a:rPr>
              <a:t> computers. </a:t>
            </a:r>
          </a:p>
        </p:txBody>
      </p:sp>
      <p:sp>
        <p:nvSpPr>
          <p:cNvPr id="9" name="TextBox 9"/>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#post quantum cryptography</a:t>
            </a:r>
          </a:p>
        </p:txBody>
      </p:sp>
      <p:sp>
        <p:nvSpPr>
          <p:cNvPr id="10" name="TextBox 5">
            <a:extLst>
              <a:ext uri="{FF2B5EF4-FFF2-40B4-BE49-F238E27FC236}">
                <a16:creationId xmlns:a16="http://schemas.microsoft.com/office/drawing/2014/main" id="{20A7BABE-D7CD-B603-15FF-5B69C0BD42D2}"/>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1" name="TextBox 7">
            <a:extLst>
              <a:ext uri="{FF2B5EF4-FFF2-40B4-BE49-F238E27FC236}">
                <a16:creationId xmlns:a16="http://schemas.microsoft.com/office/drawing/2014/main" id="{F9ED9785-210C-DB36-6D2E-A9DBF0D4C48E}"/>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1028700" y="3289143"/>
            <a:ext cx="1602697" cy="718799"/>
            <a:chOff x="0" y="0"/>
            <a:chExt cx="422110" cy="189313"/>
          </a:xfrm>
        </p:grpSpPr>
        <p:sp>
          <p:nvSpPr>
            <p:cNvPr id="4" name="Freeform 4"/>
            <p:cNvSpPr/>
            <p:nvPr/>
          </p:nvSpPr>
          <p:spPr>
            <a:xfrm>
              <a:off x="0" y="0"/>
              <a:ext cx="422110" cy="189313"/>
            </a:xfrm>
            <a:custGeom>
              <a:avLst/>
              <a:gdLst/>
              <a:ahLst/>
              <a:cxnLst/>
              <a:rect l="l" t="t" r="r" b="b"/>
              <a:pathLst>
                <a:path w="422110" h="189313">
                  <a:moveTo>
                    <a:pt x="94657" y="0"/>
                  </a:moveTo>
                  <a:lnTo>
                    <a:pt x="327453" y="0"/>
                  </a:lnTo>
                  <a:cubicBezTo>
                    <a:pt x="379730" y="0"/>
                    <a:pt x="422110" y="42379"/>
                    <a:pt x="422110" y="94657"/>
                  </a:cubicBezTo>
                  <a:lnTo>
                    <a:pt x="422110" y="94657"/>
                  </a:lnTo>
                  <a:cubicBezTo>
                    <a:pt x="422110" y="119761"/>
                    <a:pt x="412137" y="143837"/>
                    <a:pt x="394385" y="161589"/>
                  </a:cubicBezTo>
                  <a:cubicBezTo>
                    <a:pt x="376634" y="179341"/>
                    <a:pt x="352557" y="189313"/>
                    <a:pt x="327453" y="189313"/>
                  </a:cubicBezTo>
                  <a:lnTo>
                    <a:pt x="94657" y="189313"/>
                  </a:lnTo>
                  <a:cubicBezTo>
                    <a:pt x="69552" y="189313"/>
                    <a:pt x="45476" y="179341"/>
                    <a:pt x="27724" y="161589"/>
                  </a:cubicBezTo>
                  <a:cubicBezTo>
                    <a:pt x="9973" y="143837"/>
                    <a:pt x="0" y="119761"/>
                    <a:pt x="0" y="94657"/>
                  </a:cubicBezTo>
                  <a:lnTo>
                    <a:pt x="0" y="94657"/>
                  </a:lnTo>
                  <a:cubicBezTo>
                    <a:pt x="0" y="69552"/>
                    <a:pt x="9973" y="45476"/>
                    <a:pt x="27724" y="27724"/>
                  </a:cubicBezTo>
                  <a:cubicBezTo>
                    <a:pt x="45476" y="9973"/>
                    <a:pt x="69552" y="0"/>
                    <a:pt x="94657" y="0"/>
                  </a:cubicBezTo>
                  <a:close/>
                </a:path>
              </a:pathLst>
            </a:custGeom>
            <a:solidFill>
              <a:srgbClr val="000000">
                <a:alpha val="0"/>
              </a:srgbClr>
            </a:solidFill>
            <a:ln w="38100" cap="rnd">
              <a:solidFill>
                <a:srgbClr val="FFDE59"/>
              </a:solidFill>
              <a:prstDash val="solid"/>
              <a:round/>
            </a:ln>
          </p:spPr>
        </p:sp>
        <p:sp>
          <p:nvSpPr>
            <p:cNvPr id="5" name="TextBox 5"/>
            <p:cNvSpPr txBox="1"/>
            <p:nvPr/>
          </p:nvSpPr>
          <p:spPr>
            <a:xfrm>
              <a:off x="0" y="9525"/>
              <a:ext cx="422110" cy="179788"/>
            </a:xfrm>
            <a:prstGeom prst="rect">
              <a:avLst/>
            </a:prstGeom>
          </p:spPr>
          <p:txBody>
            <a:bodyPr lIns="50800" tIns="50800" rIns="50800" bIns="50800" rtlCol="0" anchor="ctr"/>
            <a:lstStyle/>
            <a:p>
              <a:pPr algn="ctr">
                <a:lnSpc>
                  <a:spcPts val="2200"/>
                </a:lnSpc>
              </a:pPr>
              <a:endParaRPr/>
            </a:p>
          </p:txBody>
        </p:sp>
      </p:grpSp>
      <p:grpSp>
        <p:nvGrpSpPr>
          <p:cNvPr id="6" name="Group 6"/>
          <p:cNvGrpSpPr/>
          <p:nvPr/>
        </p:nvGrpSpPr>
        <p:grpSpPr>
          <a:xfrm>
            <a:off x="5127634" y="3289143"/>
            <a:ext cx="1602697" cy="718799"/>
            <a:chOff x="0" y="0"/>
            <a:chExt cx="422110" cy="189313"/>
          </a:xfrm>
        </p:grpSpPr>
        <p:sp>
          <p:nvSpPr>
            <p:cNvPr id="7" name="Freeform 7"/>
            <p:cNvSpPr/>
            <p:nvPr/>
          </p:nvSpPr>
          <p:spPr>
            <a:xfrm>
              <a:off x="0" y="0"/>
              <a:ext cx="422110" cy="189313"/>
            </a:xfrm>
            <a:custGeom>
              <a:avLst/>
              <a:gdLst/>
              <a:ahLst/>
              <a:cxnLst/>
              <a:rect l="l" t="t" r="r" b="b"/>
              <a:pathLst>
                <a:path w="422110" h="189313">
                  <a:moveTo>
                    <a:pt x="94657" y="0"/>
                  </a:moveTo>
                  <a:lnTo>
                    <a:pt x="327453" y="0"/>
                  </a:lnTo>
                  <a:cubicBezTo>
                    <a:pt x="379730" y="0"/>
                    <a:pt x="422110" y="42379"/>
                    <a:pt x="422110" y="94657"/>
                  </a:cubicBezTo>
                  <a:lnTo>
                    <a:pt x="422110" y="94657"/>
                  </a:lnTo>
                  <a:cubicBezTo>
                    <a:pt x="422110" y="119761"/>
                    <a:pt x="412137" y="143837"/>
                    <a:pt x="394385" y="161589"/>
                  </a:cubicBezTo>
                  <a:cubicBezTo>
                    <a:pt x="376634" y="179341"/>
                    <a:pt x="352557" y="189313"/>
                    <a:pt x="327453" y="189313"/>
                  </a:cubicBezTo>
                  <a:lnTo>
                    <a:pt x="94657" y="189313"/>
                  </a:lnTo>
                  <a:cubicBezTo>
                    <a:pt x="69552" y="189313"/>
                    <a:pt x="45476" y="179341"/>
                    <a:pt x="27724" y="161589"/>
                  </a:cubicBezTo>
                  <a:cubicBezTo>
                    <a:pt x="9973" y="143837"/>
                    <a:pt x="0" y="119761"/>
                    <a:pt x="0" y="94657"/>
                  </a:cubicBezTo>
                  <a:lnTo>
                    <a:pt x="0" y="94657"/>
                  </a:lnTo>
                  <a:cubicBezTo>
                    <a:pt x="0" y="69552"/>
                    <a:pt x="9973" y="45476"/>
                    <a:pt x="27724" y="27724"/>
                  </a:cubicBezTo>
                  <a:cubicBezTo>
                    <a:pt x="45476" y="9973"/>
                    <a:pt x="69552" y="0"/>
                    <a:pt x="94657" y="0"/>
                  </a:cubicBezTo>
                  <a:close/>
                </a:path>
              </a:pathLst>
            </a:custGeom>
            <a:solidFill>
              <a:srgbClr val="000000">
                <a:alpha val="0"/>
              </a:srgbClr>
            </a:solidFill>
            <a:ln w="38100" cap="rnd">
              <a:solidFill>
                <a:srgbClr val="FFDE59"/>
              </a:solidFill>
              <a:prstDash val="solid"/>
              <a:round/>
            </a:ln>
          </p:spPr>
        </p:sp>
        <p:sp>
          <p:nvSpPr>
            <p:cNvPr id="8" name="TextBox 8"/>
            <p:cNvSpPr txBox="1"/>
            <p:nvPr/>
          </p:nvSpPr>
          <p:spPr>
            <a:xfrm>
              <a:off x="0" y="9525"/>
              <a:ext cx="422110" cy="179788"/>
            </a:xfrm>
            <a:prstGeom prst="rect">
              <a:avLst/>
            </a:prstGeom>
          </p:spPr>
          <p:txBody>
            <a:bodyPr lIns="50800" tIns="50800" rIns="50800" bIns="50800" rtlCol="0" anchor="ctr"/>
            <a:lstStyle/>
            <a:p>
              <a:pPr algn="ctr">
                <a:lnSpc>
                  <a:spcPts val="2200"/>
                </a:lnSpc>
              </a:pPr>
              <a:endParaRPr/>
            </a:p>
          </p:txBody>
        </p:sp>
      </p:grpSp>
      <p:grpSp>
        <p:nvGrpSpPr>
          <p:cNvPr id="9" name="Group 9"/>
          <p:cNvGrpSpPr/>
          <p:nvPr/>
        </p:nvGrpSpPr>
        <p:grpSpPr>
          <a:xfrm>
            <a:off x="9226569" y="3289143"/>
            <a:ext cx="1602697" cy="718799"/>
            <a:chOff x="0" y="0"/>
            <a:chExt cx="422110" cy="189313"/>
          </a:xfrm>
        </p:grpSpPr>
        <p:sp>
          <p:nvSpPr>
            <p:cNvPr id="10" name="Freeform 10"/>
            <p:cNvSpPr/>
            <p:nvPr/>
          </p:nvSpPr>
          <p:spPr>
            <a:xfrm>
              <a:off x="0" y="0"/>
              <a:ext cx="422110" cy="189313"/>
            </a:xfrm>
            <a:custGeom>
              <a:avLst/>
              <a:gdLst/>
              <a:ahLst/>
              <a:cxnLst/>
              <a:rect l="l" t="t" r="r" b="b"/>
              <a:pathLst>
                <a:path w="422110" h="189313">
                  <a:moveTo>
                    <a:pt x="94657" y="0"/>
                  </a:moveTo>
                  <a:lnTo>
                    <a:pt x="327453" y="0"/>
                  </a:lnTo>
                  <a:cubicBezTo>
                    <a:pt x="379730" y="0"/>
                    <a:pt x="422110" y="42379"/>
                    <a:pt x="422110" y="94657"/>
                  </a:cubicBezTo>
                  <a:lnTo>
                    <a:pt x="422110" y="94657"/>
                  </a:lnTo>
                  <a:cubicBezTo>
                    <a:pt x="422110" y="119761"/>
                    <a:pt x="412137" y="143837"/>
                    <a:pt x="394385" y="161589"/>
                  </a:cubicBezTo>
                  <a:cubicBezTo>
                    <a:pt x="376634" y="179341"/>
                    <a:pt x="352557" y="189313"/>
                    <a:pt x="327453" y="189313"/>
                  </a:cubicBezTo>
                  <a:lnTo>
                    <a:pt x="94657" y="189313"/>
                  </a:lnTo>
                  <a:cubicBezTo>
                    <a:pt x="69552" y="189313"/>
                    <a:pt x="45476" y="179341"/>
                    <a:pt x="27724" y="161589"/>
                  </a:cubicBezTo>
                  <a:cubicBezTo>
                    <a:pt x="9973" y="143837"/>
                    <a:pt x="0" y="119761"/>
                    <a:pt x="0" y="94657"/>
                  </a:cubicBezTo>
                  <a:lnTo>
                    <a:pt x="0" y="94657"/>
                  </a:lnTo>
                  <a:cubicBezTo>
                    <a:pt x="0" y="69552"/>
                    <a:pt x="9973" y="45476"/>
                    <a:pt x="27724" y="27724"/>
                  </a:cubicBezTo>
                  <a:cubicBezTo>
                    <a:pt x="45476" y="9973"/>
                    <a:pt x="69552" y="0"/>
                    <a:pt x="94657" y="0"/>
                  </a:cubicBezTo>
                  <a:close/>
                </a:path>
              </a:pathLst>
            </a:custGeom>
            <a:solidFill>
              <a:srgbClr val="000000">
                <a:alpha val="0"/>
              </a:srgbClr>
            </a:solidFill>
            <a:ln w="38100" cap="rnd">
              <a:solidFill>
                <a:srgbClr val="FFDE59"/>
              </a:solidFill>
              <a:prstDash val="solid"/>
              <a:round/>
            </a:ln>
          </p:spPr>
        </p:sp>
        <p:sp>
          <p:nvSpPr>
            <p:cNvPr id="11" name="TextBox 11"/>
            <p:cNvSpPr txBox="1"/>
            <p:nvPr/>
          </p:nvSpPr>
          <p:spPr>
            <a:xfrm>
              <a:off x="0" y="9525"/>
              <a:ext cx="422110" cy="179788"/>
            </a:xfrm>
            <a:prstGeom prst="rect">
              <a:avLst/>
            </a:prstGeom>
          </p:spPr>
          <p:txBody>
            <a:bodyPr lIns="50800" tIns="50800" rIns="50800" bIns="50800" rtlCol="0" anchor="ctr"/>
            <a:lstStyle/>
            <a:p>
              <a:pPr algn="ctr">
                <a:lnSpc>
                  <a:spcPts val="2200"/>
                </a:lnSpc>
              </a:pPr>
              <a:endParaRPr/>
            </a:p>
          </p:txBody>
        </p:sp>
      </p:grpSp>
      <p:grpSp>
        <p:nvGrpSpPr>
          <p:cNvPr id="12" name="Group 12"/>
          <p:cNvGrpSpPr/>
          <p:nvPr/>
        </p:nvGrpSpPr>
        <p:grpSpPr>
          <a:xfrm>
            <a:off x="13325503" y="3289143"/>
            <a:ext cx="1602697" cy="718799"/>
            <a:chOff x="0" y="0"/>
            <a:chExt cx="422110" cy="189313"/>
          </a:xfrm>
        </p:grpSpPr>
        <p:sp>
          <p:nvSpPr>
            <p:cNvPr id="13" name="Freeform 13"/>
            <p:cNvSpPr/>
            <p:nvPr/>
          </p:nvSpPr>
          <p:spPr>
            <a:xfrm>
              <a:off x="0" y="0"/>
              <a:ext cx="422110" cy="189313"/>
            </a:xfrm>
            <a:custGeom>
              <a:avLst/>
              <a:gdLst/>
              <a:ahLst/>
              <a:cxnLst/>
              <a:rect l="l" t="t" r="r" b="b"/>
              <a:pathLst>
                <a:path w="422110" h="189313">
                  <a:moveTo>
                    <a:pt x="94657" y="0"/>
                  </a:moveTo>
                  <a:lnTo>
                    <a:pt x="327453" y="0"/>
                  </a:lnTo>
                  <a:cubicBezTo>
                    <a:pt x="379730" y="0"/>
                    <a:pt x="422110" y="42379"/>
                    <a:pt x="422110" y="94657"/>
                  </a:cubicBezTo>
                  <a:lnTo>
                    <a:pt x="422110" y="94657"/>
                  </a:lnTo>
                  <a:cubicBezTo>
                    <a:pt x="422110" y="119761"/>
                    <a:pt x="412137" y="143837"/>
                    <a:pt x="394385" y="161589"/>
                  </a:cubicBezTo>
                  <a:cubicBezTo>
                    <a:pt x="376634" y="179341"/>
                    <a:pt x="352557" y="189313"/>
                    <a:pt x="327453" y="189313"/>
                  </a:cubicBezTo>
                  <a:lnTo>
                    <a:pt x="94657" y="189313"/>
                  </a:lnTo>
                  <a:cubicBezTo>
                    <a:pt x="69552" y="189313"/>
                    <a:pt x="45476" y="179341"/>
                    <a:pt x="27724" y="161589"/>
                  </a:cubicBezTo>
                  <a:cubicBezTo>
                    <a:pt x="9973" y="143837"/>
                    <a:pt x="0" y="119761"/>
                    <a:pt x="0" y="94657"/>
                  </a:cubicBezTo>
                  <a:lnTo>
                    <a:pt x="0" y="94657"/>
                  </a:lnTo>
                  <a:cubicBezTo>
                    <a:pt x="0" y="69552"/>
                    <a:pt x="9973" y="45476"/>
                    <a:pt x="27724" y="27724"/>
                  </a:cubicBezTo>
                  <a:cubicBezTo>
                    <a:pt x="45476" y="9973"/>
                    <a:pt x="69552" y="0"/>
                    <a:pt x="94657" y="0"/>
                  </a:cubicBezTo>
                  <a:close/>
                </a:path>
              </a:pathLst>
            </a:custGeom>
            <a:solidFill>
              <a:srgbClr val="000000">
                <a:alpha val="0"/>
              </a:srgbClr>
            </a:solidFill>
            <a:ln w="38100" cap="rnd">
              <a:solidFill>
                <a:srgbClr val="FFDE59"/>
              </a:solidFill>
              <a:prstDash val="solid"/>
              <a:round/>
            </a:ln>
          </p:spPr>
        </p:sp>
        <p:sp>
          <p:nvSpPr>
            <p:cNvPr id="14" name="TextBox 14"/>
            <p:cNvSpPr txBox="1"/>
            <p:nvPr/>
          </p:nvSpPr>
          <p:spPr>
            <a:xfrm>
              <a:off x="0" y="9525"/>
              <a:ext cx="422110" cy="179788"/>
            </a:xfrm>
            <a:prstGeom prst="rect">
              <a:avLst/>
            </a:prstGeom>
          </p:spPr>
          <p:txBody>
            <a:bodyPr lIns="50800" tIns="50800" rIns="50800" bIns="50800" rtlCol="0" anchor="ctr"/>
            <a:lstStyle/>
            <a:p>
              <a:pPr algn="ctr">
                <a:lnSpc>
                  <a:spcPts val="2200"/>
                </a:lnSpc>
              </a:pPr>
              <a:endParaRPr/>
            </a:p>
          </p:txBody>
        </p:sp>
      </p:grpSp>
      <p:sp>
        <p:nvSpPr>
          <p:cNvPr id="15" name="AutoShape 15"/>
          <p:cNvSpPr/>
          <p:nvPr/>
        </p:nvSpPr>
        <p:spPr>
          <a:xfrm flipV="1">
            <a:off x="1028700" y="6978807"/>
            <a:ext cx="16198001" cy="0"/>
          </a:xfrm>
          <a:prstGeom prst="line">
            <a:avLst/>
          </a:prstGeom>
          <a:ln w="38100" cap="flat">
            <a:solidFill>
              <a:srgbClr val="FFFFFF"/>
            </a:solidFill>
            <a:prstDash val="solid"/>
            <a:headEnd type="none" w="sm" len="sm"/>
            <a:tailEnd type="triangle" w="lg" len="med"/>
          </a:ln>
        </p:spPr>
      </p:sp>
      <p:sp>
        <p:nvSpPr>
          <p:cNvPr id="16" name="TextBox 16"/>
          <p:cNvSpPr txBox="1"/>
          <p:nvPr/>
        </p:nvSpPr>
        <p:spPr>
          <a:xfrm>
            <a:off x="1028700" y="3406924"/>
            <a:ext cx="1602697" cy="485775"/>
          </a:xfrm>
          <a:prstGeom prst="rect">
            <a:avLst/>
          </a:prstGeom>
        </p:spPr>
        <p:txBody>
          <a:bodyPr lIns="0" tIns="0" rIns="0" bIns="0" rtlCol="0" anchor="t">
            <a:spAutoFit/>
          </a:bodyPr>
          <a:lstStyle/>
          <a:p>
            <a:pPr algn="ctr">
              <a:lnSpc>
                <a:spcPts val="3300"/>
              </a:lnSpc>
            </a:pPr>
            <a:r>
              <a:rPr lang="en-US" sz="3000" b="1">
                <a:solidFill>
                  <a:srgbClr val="FFFFFF"/>
                </a:solidFill>
                <a:latin typeface="Codec Pro Bold"/>
                <a:ea typeface="Codec Pro Bold"/>
                <a:cs typeface="Codec Pro Bold"/>
                <a:sym typeface="Codec Pro Bold"/>
              </a:rPr>
              <a:t>2016</a:t>
            </a:r>
          </a:p>
        </p:txBody>
      </p:sp>
      <p:sp>
        <p:nvSpPr>
          <p:cNvPr id="17" name="TextBox 17"/>
          <p:cNvSpPr txBox="1"/>
          <p:nvPr/>
        </p:nvSpPr>
        <p:spPr>
          <a:xfrm>
            <a:off x="5127634" y="3406924"/>
            <a:ext cx="1602697" cy="485775"/>
          </a:xfrm>
          <a:prstGeom prst="rect">
            <a:avLst/>
          </a:prstGeom>
        </p:spPr>
        <p:txBody>
          <a:bodyPr lIns="0" tIns="0" rIns="0" bIns="0" rtlCol="0" anchor="t">
            <a:spAutoFit/>
          </a:bodyPr>
          <a:lstStyle/>
          <a:p>
            <a:pPr algn="ctr">
              <a:lnSpc>
                <a:spcPts val="3300"/>
              </a:lnSpc>
            </a:pPr>
            <a:r>
              <a:rPr lang="en-US" sz="3000" b="1">
                <a:solidFill>
                  <a:srgbClr val="FFFFFF"/>
                </a:solidFill>
                <a:latin typeface="Codec Pro Bold"/>
                <a:ea typeface="Codec Pro Bold"/>
                <a:cs typeface="Codec Pro Bold"/>
                <a:sym typeface="Codec Pro Bold"/>
              </a:rPr>
              <a:t>2017</a:t>
            </a:r>
          </a:p>
        </p:txBody>
      </p:sp>
      <p:sp>
        <p:nvSpPr>
          <p:cNvPr id="18" name="TextBox 18"/>
          <p:cNvSpPr txBox="1"/>
          <p:nvPr/>
        </p:nvSpPr>
        <p:spPr>
          <a:xfrm>
            <a:off x="1028700" y="4311807"/>
            <a:ext cx="3537610" cy="2162175"/>
          </a:xfrm>
          <a:prstGeom prst="rect">
            <a:avLst/>
          </a:prstGeom>
        </p:spPr>
        <p:txBody>
          <a:bodyPr lIns="0" tIns="0" rIns="0" bIns="0" rtlCol="0" anchor="t">
            <a:spAutoFit/>
          </a:bodyPr>
          <a:lstStyle/>
          <a:p>
            <a:pPr algn="l">
              <a:lnSpc>
                <a:spcPts val="3300"/>
              </a:lnSpc>
            </a:pPr>
            <a:r>
              <a:rPr lang="en-US" sz="3000">
                <a:solidFill>
                  <a:srgbClr val="FFFFFF"/>
                </a:solidFill>
                <a:latin typeface="Codec Pro"/>
                <a:ea typeface="Codec Pro"/>
                <a:cs typeface="Codec Pro"/>
                <a:sym typeface="Codec Pro"/>
              </a:rPr>
              <a:t>NIST announcemeent for PQC standardization process</a:t>
            </a:r>
          </a:p>
        </p:txBody>
      </p:sp>
      <p:sp>
        <p:nvSpPr>
          <p:cNvPr id="19" name="TextBox 19"/>
          <p:cNvSpPr txBox="1"/>
          <p:nvPr/>
        </p:nvSpPr>
        <p:spPr>
          <a:xfrm>
            <a:off x="5127634" y="4300713"/>
            <a:ext cx="3537610" cy="1743075"/>
          </a:xfrm>
          <a:prstGeom prst="rect">
            <a:avLst/>
          </a:prstGeom>
        </p:spPr>
        <p:txBody>
          <a:bodyPr lIns="0" tIns="0" rIns="0" bIns="0" rtlCol="0" anchor="t">
            <a:spAutoFit/>
          </a:bodyPr>
          <a:lstStyle/>
          <a:p>
            <a:pPr algn="l">
              <a:lnSpc>
                <a:spcPts val="3300"/>
              </a:lnSpc>
            </a:pPr>
            <a:r>
              <a:rPr lang="en-US" sz="3000">
                <a:solidFill>
                  <a:srgbClr val="FFFFFF"/>
                </a:solidFill>
                <a:latin typeface="Codec Pro"/>
                <a:ea typeface="Codec Pro"/>
                <a:cs typeface="Codec Pro"/>
                <a:sym typeface="Codec Pro"/>
              </a:rPr>
              <a:t>69 out of 82 submissions accepted as 1st round candidate</a:t>
            </a:r>
          </a:p>
        </p:txBody>
      </p:sp>
      <p:sp>
        <p:nvSpPr>
          <p:cNvPr id="20" name="TextBox 20"/>
          <p:cNvSpPr txBox="1"/>
          <p:nvPr/>
        </p:nvSpPr>
        <p:spPr>
          <a:xfrm>
            <a:off x="9227220" y="4311807"/>
            <a:ext cx="3537610" cy="1323975"/>
          </a:xfrm>
          <a:prstGeom prst="rect">
            <a:avLst/>
          </a:prstGeom>
        </p:spPr>
        <p:txBody>
          <a:bodyPr lIns="0" tIns="0" rIns="0" bIns="0" rtlCol="0" anchor="t">
            <a:spAutoFit/>
          </a:bodyPr>
          <a:lstStyle/>
          <a:p>
            <a:pPr algn="l">
              <a:lnSpc>
                <a:spcPts val="3300"/>
              </a:lnSpc>
            </a:pPr>
            <a:r>
              <a:rPr lang="en-US" sz="3000">
                <a:solidFill>
                  <a:srgbClr val="FFFFFF"/>
                </a:solidFill>
                <a:latin typeface="Codec Pro"/>
                <a:ea typeface="Codec Pro"/>
                <a:cs typeface="Codec Pro"/>
                <a:sym typeface="Codec Pro"/>
              </a:rPr>
              <a:t>Release of draft standard for public review</a:t>
            </a:r>
          </a:p>
        </p:txBody>
      </p:sp>
      <p:sp>
        <p:nvSpPr>
          <p:cNvPr id="21" name="TextBox 21"/>
          <p:cNvSpPr txBox="1"/>
          <p:nvPr/>
        </p:nvSpPr>
        <p:spPr>
          <a:xfrm>
            <a:off x="13326805" y="4302002"/>
            <a:ext cx="3537610" cy="904875"/>
          </a:xfrm>
          <a:prstGeom prst="rect">
            <a:avLst/>
          </a:prstGeom>
        </p:spPr>
        <p:txBody>
          <a:bodyPr lIns="0" tIns="0" rIns="0" bIns="0" rtlCol="0" anchor="t">
            <a:spAutoFit/>
          </a:bodyPr>
          <a:lstStyle/>
          <a:p>
            <a:pPr algn="l">
              <a:lnSpc>
                <a:spcPts val="3300"/>
              </a:lnSpc>
            </a:pPr>
            <a:r>
              <a:rPr lang="en-US" sz="3000">
                <a:solidFill>
                  <a:srgbClr val="FFFFFF"/>
                </a:solidFill>
                <a:latin typeface="Codec Pro"/>
                <a:ea typeface="Codec Pro"/>
                <a:cs typeface="Codec Pro"/>
                <a:sym typeface="Codec Pro"/>
              </a:rPr>
              <a:t>Finalized standard ready</a:t>
            </a:r>
          </a:p>
        </p:txBody>
      </p:sp>
      <p:sp>
        <p:nvSpPr>
          <p:cNvPr id="22" name="TextBox 22"/>
          <p:cNvSpPr txBox="1"/>
          <p:nvPr/>
        </p:nvSpPr>
        <p:spPr>
          <a:xfrm>
            <a:off x="9168589" y="3406924"/>
            <a:ext cx="1660677" cy="485775"/>
          </a:xfrm>
          <a:prstGeom prst="rect">
            <a:avLst/>
          </a:prstGeom>
        </p:spPr>
        <p:txBody>
          <a:bodyPr lIns="0" tIns="0" rIns="0" bIns="0" rtlCol="0" anchor="t">
            <a:spAutoFit/>
          </a:bodyPr>
          <a:lstStyle/>
          <a:p>
            <a:pPr algn="ctr">
              <a:lnSpc>
                <a:spcPts val="3300"/>
              </a:lnSpc>
            </a:pPr>
            <a:r>
              <a:rPr lang="en-US" sz="3000" b="1">
                <a:solidFill>
                  <a:srgbClr val="FFFFFF"/>
                </a:solidFill>
                <a:latin typeface="Codec Pro Bold"/>
                <a:ea typeface="Codec Pro Bold"/>
                <a:cs typeface="Codec Pro Bold"/>
                <a:sym typeface="Codec Pro Bold"/>
              </a:rPr>
              <a:t>2023</a:t>
            </a:r>
          </a:p>
        </p:txBody>
      </p:sp>
      <p:sp>
        <p:nvSpPr>
          <p:cNvPr id="23" name="TextBox 23"/>
          <p:cNvSpPr txBox="1"/>
          <p:nvPr/>
        </p:nvSpPr>
        <p:spPr>
          <a:xfrm>
            <a:off x="13377209" y="3406924"/>
            <a:ext cx="1550991" cy="485775"/>
          </a:xfrm>
          <a:prstGeom prst="rect">
            <a:avLst/>
          </a:prstGeom>
        </p:spPr>
        <p:txBody>
          <a:bodyPr lIns="0" tIns="0" rIns="0" bIns="0" rtlCol="0" anchor="t">
            <a:spAutoFit/>
          </a:bodyPr>
          <a:lstStyle/>
          <a:p>
            <a:pPr algn="ctr">
              <a:lnSpc>
                <a:spcPts val="3300"/>
              </a:lnSpc>
            </a:pPr>
            <a:r>
              <a:rPr lang="en-US" sz="3000" b="1">
                <a:solidFill>
                  <a:srgbClr val="FFFFFF"/>
                </a:solidFill>
                <a:latin typeface="Codec Pro Bold"/>
                <a:ea typeface="Codec Pro Bold"/>
                <a:cs typeface="Codec Pro Bold"/>
                <a:sym typeface="Codec Pro Bold"/>
              </a:rPr>
              <a:t>2024</a:t>
            </a:r>
          </a:p>
        </p:txBody>
      </p:sp>
      <p:sp>
        <p:nvSpPr>
          <p:cNvPr id="24" name="TextBox 24"/>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NIST PQC standardization milestones</a:t>
            </a:r>
          </a:p>
        </p:txBody>
      </p:sp>
      <p:sp>
        <p:nvSpPr>
          <p:cNvPr id="26" name="TextBox 26"/>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27" name="TextBox 27"/>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29" name="TextBox 29"/>
          <p:cNvSpPr txBox="1"/>
          <p:nvPr/>
        </p:nvSpPr>
        <p:spPr>
          <a:xfrm>
            <a:off x="12511960" y="8787699"/>
            <a:ext cx="4747340"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#nist.gov</a:t>
            </a:r>
          </a:p>
          <a:p>
            <a:pPr algn="r">
              <a:lnSpc>
                <a:spcPts val="3461"/>
              </a:lnSpc>
            </a:pPr>
            <a:r>
              <a:rPr lang="en-US" sz="2472" b="1">
                <a:solidFill>
                  <a:srgbClr val="FFFFFF"/>
                </a:solidFill>
                <a:latin typeface="Codec Pro Ultra-Bold"/>
                <a:ea typeface="Codec Pro Ultra-Bold"/>
                <a:cs typeface="Codec Pro Ultra-Bold"/>
                <a:sym typeface="Codec Pro Ultra-Bold"/>
              </a:rPr>
              <a:t>#NIST finalized PQC standards</a:t>
            </a:r>
          </a:p>
        </p:txBody>
      </p:sp>
      <p:sp>
        <p:nvSpPr>
          <p:cNvPr id="30" name="TextBox 5">
            <a:extLst>
              <a:ext uri="{FF2B5EF4-FFF2-40B4-BE49-F238E27FC236}">
                <a16:creationId xmlns:a16="http://schemas.microsoft.com/office/drawing/2014/main" id="{8E8693A3-FFCF-7970-AC0C-30556D135CE3}"/>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31" name="TextBox 7">
            <a:extLst>
              <a:ext uri="{FF2B5EF4-FFF2-40B4-BE49-F238E27FC236}">
                <a16:creationId xmlns:a16="http://schemas.microsoft.com/office/drawing/2014/main" id="{503429B5-2A6D-B666-741A-8646B0E86A08}"/>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11692278" y="1742600"/>
            <a:ext cx="5567022" cy="6597881"/>
            <a:chOff x="0" y="0"/>
            <a:chExt cx="1217333" cy="1442750"/>
          </a:xfrm>
        </p:grpSpPr>
        <p:sp>
          <p:nvSpPr>
            <p:cNvPr id="4" name="Freeform 4"/>
            <p:cNvSpPr/>
            <p:nvPr/>
          </p:nvSpPr>
          <p:spPr>
            <a:xfrm>
              <a:off x="0" y="0"/>
              <a:ext cx="1217333" cy="1442750"/>
            </a:xfrm>
            <a:custGeom>
              <a:avLst/>
              <a:gdLst/>
              <a:ahLst/>
              <a:cxnLst/>
              <a:rect l="l" t="t" r="r" b="b"/>
              <a:pathLst>
                <a:path w="1217333" h="1442750">
                  <a:moveTo>
                    <a:pt x="40330" y="0"/>
                  </a:moveTo>
                  <a:lnTo>
                    <a:pt x="1177004" y="0"/>
                  </a:lnTo>
                  <a:cubicBezTo>
                    <a:pt x="1199277" y="0"/>
                    <a:pt x="1217333" y="18056"/>
                    <a:pt x="1217333" y="40330"/>
                  </a:cubicBezTo>
                  <a:lnTo>
                    <a:pt x="1217333" y="1402420"/>
                  </a:lnTo>
                  <a:cubicBezTo>
                    <a:pt x="1217333" y="1413116"/>
                    <a:pt x="1213084" y="1423374"/>
                    <a:pt x="1205521" y="1430938"/>
                  </a:cubicBezTo>
                  <a:cubicBezTo>
                    <a:pt x="1197958" y="1438501"/>
                    <a:pt x="1187700" y="1442750"/>
                    <a:pt x="1177004" y="1442750"/>
                  </a:cubicBezTo>
                  <a:lnTo>
                    <a:pt x="40330" y="1442750"/>
                  </a:lnTo>
                  <a:cubicBezTo>
                    <a:pt x="29634" y="1442750"/>
                    <a:pt x="19376" y="1438501"/>
                    <a:pt x="11812" y="1430938"/>
                  </a:cubicBezTo>
                  <a:cubicBezTo>
                    <a:pt x="4249" y="1423374"/>
                    <a:pt x="0" y="1413116"/>
                    <a:pt x="0" y="1402420"/>
                  </a:cubicBezTo>
                  <a:lnTo>
                    <a:pt x="0" y="40330"/>
                  </a:lnTo>
                  <a:cubicBezTo>
                    <a:pt x="0" y="29634"/>
                    <a:pt x="4249" y="19376"/>
                    <a:pt x="11812" y="11812"/>
                  </a:cubicBezTo>
                  <a:cubicBezTo>
                    <a:pt x="19376" y="4249"/>
                    <a:pt x="29634" y="0"/>
                    <a:pt x="40330" y="0"/>
                  </a:cubicBezTo>
                  <a:close/>
                </a:path>
              </a:pathLst>
            </a:custGeom>
            <a:blipFill>
              <a:blip r:embed="rId4"/>
              <a:stretch>
                <a:fillRect t="-6250" b="-6250"/>
              </a:stretch>
            </a:blipFill>
          </p:spPr>
        </p:sp>
      </p:grpSp>
      <p:sp>
        <p:nvSpPr>
          <p:cNvPr id="6" name="TextBox 6"/>
          <p:cNvSpPr txBox="1"/>
          <p:nvPr/>
        </p:nvSpPr>
        <p:spPr>
          <a:xfrm>
            <a:off x="1952274" y="3822910"/>
            <a:ext cx="5668336" cy="930277"/>
          </a:xfrm>
          <a:prstGeom prst="rect">
            <a:avLst/>
          </a:prstGeom>
        </p:spPr>
        <p:txBody>
          <a:bodyPr lIns="0" tIns="0" rIns="0" bIns="0" rtlCol="0" anchor="t">
            <a:spAutoFit/>
          </a:bodyPr>
          <a:lstStyle/>
          <a:p>
            <a:pPr algn="just">
              <a:lnSpc>
                <a:spcPts val="6999"/>
              </a:lnSpc>
              <a:spcBef>
                <a:spcPct val="0"/>
              </a:spcBef>
            </a:pPr>
            <a:r>
              <a:rPr lang="en-US" sz="4999" dirty="0">
                <a:solidFill>
                  <a:srgbClr val="FFFFFF"/>
                </a:solidFill>
                <a:latin typeface="Codec Pro"/>
                <a:ea typeface="Codec Pro"/>
                <a:cs typeface="Codec Pro"/>
                <a:sym typeface="Codec Pro"/>
              </a:rPr>
              <a:t>NEVER!</a:t>
            </a:r>
          </a:p>
        </p:txBody>
      </p:sp>
      <p:sp>
        <p:nvSpPr>
          <p:cNvPr id="7" name="TextBox 7"/>
          <p:cNvSpPr txBox="1"/>
          <p:nvPr/>
        </p:nvSpPr>
        <p:spPr>
          <a:xfrm>
            <a:off x="1028700" y="1703771"/>
            <a:ext cx="8763017" cy="1804814"/>
          </a:xfrm>
          <a:prstGeom prst="rect">
            <a:avLst/>
          </a:prstGeom>
        </p:spPr>
        <p:txBody>
          <a:bodyPr lIns="0" tIns="0" rIns="0" bIns="0" rtlCol="0" anchor="t">
            <a:spAutoFit/>
          </a:bodyPr>
          <a:lstStyle/>
          <a:p>
            <a:pPr algn="l">
              <a:lnSpc>
                <a:spcPts val="6534"/>
              </a:lnSpc>
            </a:pPr>
            <a:r>
              <a:rPr lang="en-US" sz="6600" b="1" spc="-330">
                <a:solidFill>
                  <a:srgbClr val="FFFFFF"/>
                </a:solidFill>
                <a:latin typeface="Codec Pro Ultra-Bold"/>
                <a:ea typeface="Codec Pro Ultra-Bold"/>
                <a:cs typeface="Codec Pro Ultra-Bold"/>
                <a:sym typeface="Codec Pro Ultra-Bold"/>
              </a:rPr>
              <a:t>When will Quantum computing </a:t>
            </a:r>
            <a:r>
              <a:rPr lang="en-US" sz="6600" b="1" spc="-330">
                <a:solidFill>
                  <a:srgbClr val="BD0000"/>
                </a:solidFill>
                <a:latin typeface="Codec Pro Ultra-Bold"/>
                <a:ea typeface="Codec Pro Ultra-Bold"/>
                <a:cs typeface="Codec Pro Ultra-Bold"/>
                <a:sym typeface="Codec Pro Ultra-Bold"/>
              </a:rPr>
              <a:t>threaten</a:t>
            </a:r>
            <a:r>
              <a:rPr lang="en-US" sz="6600" b="1" spc="-330">
                <a:solidFill>
                  <a:srgbClr val="FFFFFF"/>
                </a:solidFill>
                <a:latin typeface="Codec Pro Ultra-Bold"/>
                <a:ea typeface="Codec Pro Ultra-Bold"/>
                <a:cs typeface="Codec Pro Ultra-Bold"/>
                <a:sym typeface="Codec Pro Ultra-Bold"/>
              </a:rPr>
              <a:t> us?</a:t>
            </a:r>
          </a:p>
        </p:txBody>
      </p:sp>
      <p:sp>
        <p:nvSpPr>
          <p:cNvPr id="8" name="TextBox 8"/>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9" name="TextBox 9"/>
          <p:cNvSpPr txBox="1"/>
          <p:nvPr/>
        </p:nvSpPr>
        <p:spPr>
          <a:xfrm>
            <a:off x="12934045" y="771542"/>
            <a:ext cx="1661493" cy="428591"/>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rgbClr val="FFFFFF"/>
                </a:solidFill>
                <a:latin typeface="Codec Pro Bold"/>
                <a:ea typeface="Codec Pro Bold"/>
                <a:cs typeface="Codec Pro Bold"/>
                <a:sym typeface="Codec Pro Bold"/>
              </a:rPr>
              <a:t>Short story</a:t>
            </a:r>
          </a:p>
        </p:txBody>
      </p:sp>
      <p:sp>
        <p:nvSpPr>
          <p:cNvPr id="10" name="TextBox 10"/>
          <p:cNvSpPr txBox="1"/>
          <p:nvPr/>
        </p:nvSpPr>
        <p:spPr>
          <a:xfrm>
            <a:off x="15430895" y="771542"/>
            <a:ext cx="1828405" cy="376963"/>
          </a:xfrm>
          <a:prstGeom prst="rect">
            <a:avLst/>
          </a:prstGeom>
        </p:spPr>
        <p:txBody>
          <a:bodyPr lIns="0" tIns="0" rIns="0" bIns="0" rtlCol="0" anchor="t">
            <a:spAutoFit/>
          </a:bodyPr>
          <a:lstStyle/>
          <a:p>
            <a:pPr marL="0" lvl="0" indent="0" algn="ctr">
              <a:lnSpc>
                <a:spcPts val="3151"/>
              </a:lnSpc>
              <a:spcBef>
                <a:spcPct val="0"/>
              </a:spcBef>
            </a:pPr>
            <a:r>
              <a:rPr lang="en-US" sz="2251" b="1" dirty="0">
                <a:solidFill>
                  <a:srgbClr val="FFFFFF"/>
                </a:solidFill>
                <a:latin typeface="Codec Pro Bold"/>
                <a:ea typeface="Codec Pro Bold"/>
                <a:cs typeface="Codec Pro Bold"/>
                <a:sym typeface="Codec Pro Bold"/>
              </a:rPr>
              <a:t>Longer story</a:t>
            </a:r>
          </a:p>
        </p:txBody>
      </p:sp>
      <p:sp>
        <p:nvSpPr>
          <p:cNvPr id="11" name="TextBox 11"/>
          <p:cNvSpPr txBox="1"/>
          <p:nvPr/>
        </p:nvSpPr>
        <p:spPr>
          <a:xfrm>
            <a:off x="1952274" y="4719849"/>
            <a:ext cx="5668336" cy="930277"/>
          </a:xfrm>
          <a:prstGeom prst="rect">
            <a:avLst/>
          </a:prstGeom>
        </p:spPr>
        <p:txBody>
          <a:bodyPr lIns="0" tIns="0" rIns="0" bIns="0" rtlCol="0" anchor="t">
            <a:spAutoFit/>
          </a:bodyPr>
          <a:lstStyle/>
          <a:p>
            <a:pPr algn="just">
              <a:lnSpc>
                <a:spcPts val="6999"/>
              </a:lnSpc>
              <a:spcBef>
                <a:spcPct val="0"/>
              </a:spcBef>
            </a:pPr>
            <a:r>
              <a:rPr lang="en-US" sz="4999" dirty="0">
                <a:solidFill>
                  <a:srgbClr val="FFFFFF"/>
                </a:solidFill>
                <a:latin typeface="Codec Pro"/>
                <a:ea typeface="Codec Pro"/>
                <a:cs typeface="Codec Pro"/>
                <a:sym typeface="Codec Pro"/>
              </a:rPr>
              <a:t>15~20 years</a:t>
            </a:r>
          </a:p>
        </p:txBody>
      </p:sp>
      <p:sp>
        <p:nvSpPr>
          <p:cNvPr id="12" name="TextBox 12"/>
          <p:cNvSpPr txBox="1"/>
          <p:nvPr/>
        </p:nvSpPr>
        <p:spPr>
          <a:xfrm>
            <a:off x="1952274" y="5616788"/>
            <a:ext cx="5668336" cy="930277"/>
          </a:xfrm>
          <a:prstGeom prst="rect">
            <a:avLst/>
          </a:prstGeom>
        </p:spPr>
        <p:txBody>
          <a:bodyPr lIns="0" tIns="0" rIns="0" bIns="0" rtlCol="0" anchor="t">
            <a:spAutoFit/>
          </a:bodyPr>
          <a:lstStyle/>
          <a:p>
            <a:pPr algn="just">
              <a:lnSpc>
                <a:spcPts val="6999"/>
              </a:lnSpc>
              <a:spcBef>
                <a:spcPct val="0"/>
              </a:spcBef>
            </a:pPr>
            <a:r>
              <a:rPr lang="en-US" sz="4999">
                <a:solidFill>
                  <a:srgbClr val="FFFFFF"/>
                </a:solidFill>
                <a:latin typeface="Codec Pro"/>
                <a:ea typeface="Codec Pro"/>
                <a:cs typeface="Codec Pro"/>
                <a:sym typeface="Codec Pro"/>
              </a:rPr>
              <a:t>5~10 years</a:t>
            </a:r>
          </a:p>
        </p:txBody>
      </p:sp>
      <p:sp>
        <p:nvSpPr>
          <p:cNvPr id="13" name="TextBox 13"/>
          <p:cNvSpPr txBox="1"/>
          <p:nvPr/>
        </p:nvSpPr>
        <p:spPr>
          <a:xfrm>
            <a:off x="1952274" y="6518490"/>
            <a:ext cx="6028384" cy="930277"/>
          </a:xfrm>
          <a:prstGeom prst="rect">
            <a:avLst/>
          </a:prstGeom>
        </p:spPr>
        <p:txBody>
          <a:bodyPr lIns="0" tIns="0" rIns="0" bIns="0" rtlCol="0" anchor="t">
            <a:spAutoFit/>
          </a:bodyPr>
          <a:lstStyle/>
          <a:p>
            <a:pPr algn="just">
              <a:lnSpc>
                <a:spcPts val="6999"/>
              </a:lnSpc>
              <a:spcBef>
                <a:spcPct val="0"/>
              </a:spcBef>
            </a:pPr>
            <a:r>
              <a:rPr lang="en-US" sz="4999" b="1">
                <a:solidFill>
                  <a:srgbClr val="BD0000"/>
                </a:solidFill>
                <a:latin typeface="Codec Pro Bold"/>
                <a:ea typeface="Codec Pro Bold"/>
                <a:cs typeface="Codec Pro Bold"/>
                <a:sym typeface="Codec Pro Bold"/>
              </a:rPr>
              <a:t>ALREADY EXISTS??</a:t>
            </a:r>
          </a:p>
        </p:txBody>
      </p:sp>
      <p:sp>
        <p:nvSpPr>
          <p:cNvPr id="14" name="TextBox 14"/>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#quantumai.google</a:t>
            </a:r>
          </a:p>
        </p:txBody>
      </p:sp>
      <p:sp>
        <p:nvSpPr>
          <p:cNvPr id="16" name="TextBox 5">
            <a:extLst>
              <a:ext uri="{FF2B5EF4-FFF2-40B4-BE49-F238E27FC236}">
                <a16:creationId xmlns:a16="http://schemas.microsoft.com/office/drawing/2014/main" id="{66E984E9-7C9B-0DCC-F905-8E8D0880F29E}"/>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16230600" cy="616839"/>
          </a:xfrm>
          <a:prstGeom prst="rect">
            <a:avLst/>
          </a:prstGeom>
        </p:spPr>
        <p:txBody>
          <a:bodyPr lIns="0" tIns="0" rIns="0" bIns="0" rtlCol="0" anchor="t">
            <a:spAutoFit/>
          </a:bodyPr>
          <a:lstStyle/>
          <a:p>
            <a:pPr algn="just">
              <a:lnSpc>
                <a:spcPts val="4158"/>
              </a:lnSpc>
            </a:pPr>
            <a:r>
              <a:rPr lang="en-US" sz="4200" b="1" spc="-210">
                <a:solidFill>
                  <a:srgbClr val="FFFFFF"/>
                </a:solidFill>
                <a:latin typeface="Codec Pro Bold"/>
                <a:ea typeface="Codec Pro Bold"/>
                <a:cs typeface="Codec Pro Bold"/>
                <a:sym typeface="Codec Pro Bold"/>
              </a:rPr>
              <a:t>NIST announced first PQC algorithms</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2692085"/>
            <a:ext cx="5702977" cy="5267326"/>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In August 2024, NIST published 3 new FIPS standards.</a:t>
            </a:r>
          </a:p>
          <a:p>
            <a:pPr algn="just">
              <a:lnSpc>
                <a:spcPts val="4199"/>
              </a:lnSpc>
            </a:pPr>
            <a:endParaRPr lang="en-US" sz="2999">
              <a:solidFill>
                <a:srgbClr val="FFFFFF"/>
              </a:solidFill>
              <a:latin typeface="Codec Pro"/>
              <a:ea typeface="Codec Pro"/>
              <a:cs typeface="Codec Pro"/>
              <a:sym typeface="Codec Pro"/>
            </a:endParaRPr>
          </a:p>
          <a:p>
            <a:pPr algn="just">
              <a:lnSpc>
                <a:spcPts val="4199"/>
              </a:lnSpc>
            </a:pPr>
            <a:r>
              <a:rPr lang="en-US" sz="2999">
                <a:solidFill>
                  <a:srgbClr val="FFFFFF"/>
                </a:solidFill>
                <a:latin typeface="Codec Pro"/>
                <a:ea typeface="Codec Pro"/>
                <a:cs typeface="Codec Pro"/>
                <a:sym typeface="Codec Pro"/>
              </a:rPr>
              <a:t>FIPS 203: ML-KEM (Kyber)</a:t>
            </a:r>
          </a:p>
          <a:p>
            <a:pPr algn="just">
              <a:lnSpc>
                <a:spcPts val="4199"/>
              </a:lnSpc>
            </a:pPr>
            <a:r>
              <a:rPr lang="en-US" sz="2999">
                <a:solidFill>
                  <a:srgbClr val="FFFFFF"/>
                </a:solidFill>
                <a:latin typeface="Codec Pro"/>
                <a:ea typeface="Codec Pro"/>
                <a:cs typeface="Codec Pro"/>
                <a:sym typeface="Codec Pro"/>
              </a:rPr>
              <a:t>FIPS 204: ML-DSA (Dilithium)</a:t>
            </a:r>
          </a:p>
          <a:p>
            <a:pPr algn="just">
              <a:lnSpc>
                <a:spcPts val="4199"/>
              </a:lnSpc>
            </a:pPr>
            <a:r>
              <a:rPr lang="en-US" sz="2999">
                <a:solidFill>
                  <a:srgbClr val="FFFFFF"/>
                </a:solidFill>
                <a:latin typeface="Codec Pro"/>
                <a:ea typeface="Codec Pro"/>
                <a:cs typeface="Codec Pro"/>
                <a:sym typeface="Codec Pro"/>
              </a:rPr>
              <a:t>FIPS 205: SLH-DSA (SPHINCS+)</a:t>
            </a:r>
          </a:p>
          <a:p>
            <a:pPr algn="just">
              <a:lnSpc>
                <a:spcPts val="4199"/>
              </a:lnSpc>
            </a:pPr>
            <a:endParaRPr lang="en-US" sz="2999">
              <a:solidFill>
                <a:srgbClr val="FFFFFF"/>
              </a:solidFill>
              <a:latin typeface="Codec Pro"/>
              <a:ea typeface="Codec Pro"/>
              <a:cs typeface="Codec Pro"/>
              <a:sym typeface="Codec Pro"/>
            </a:endParaRPr>
          </a:p>
          <a:p>
            <a:pPr algn="just">
              <a:lnSpc>
                <a:spcPts val="4199"/>
              </a:lnSpc>
            </a:pPr>
            <a:r>
              <a:rPr lang="en-US" sz="2999">
                <a:solidFill>
                  <a:srgbClr val="FFFFFF"/>
                </a:solidFill>
                <a:latin typeface="Codec Pro"/>
                <a:ea typeface="Codec Pro"/>
                <a:cs typeface="Codec Pro"/>
                <a:sym typeface="Codec Pro"/>
              </a:rPr>
              <a:t>Coming soon</a:t>
            </a:r>
          </a:p>
          <a:p>
            <a:pPr algn="just">
              <a:lnSpc>
                <a:spcPts val="4199"/>
              </a:lnSpc>
            </a:pPr>
            <a:r>
              <a:rPr lang="en-US" sz="2999">
                <a:solidFill>
                  <a:srgbClr val="FFFFFF"/>
                </a:solidFill>
                <a:latin typeface="Codec Pro"/>
                <a:ea typeface="Codec Pro"/>
                <a:cs typeface="Codec Pro"/>
                <a:sym typeface="Codec Pro"/>
              </a:rPr>
              <a:t>FIPS206: FN-DSA (FALCON)</a:t>
            </a:r>
          </a:p>
          <a:p>
            <a:pPr algn="just">
              <a:lnSpc>
                <a:spcPts val="4199"/>
              </a:lnSpc>
            </a:pPr>
            <a:r>
              <a:rPr lang="en-US" sz="2999">
                <a:solidFill>
                  <a:srgbClr val="FFFFFF"/>
                </a:solidFill>
                <a:latin typeface="Codec Pro"/>
                <a:ea typeface="Codec Pro"/>
                <a:cs typeface="Codec Pro"/>
                <a:sym typeface="Codec Pro"/>
              </a:rPr>
              <a:t>TBD: HQC </a:t>
            </a:r>
          </a:p>
        </p:txBody>
      </p:sp>
      <p:sp>
        <p:nvSpPr>
          <p:cNvPr id="9" name="TextBox 9"/>
          <p:cNvSpPr txBox="1"/>
          <p:nvPr/>
        </p:nvSpPr>
        <p:spPr>
          <a:xfrm>
            <a:off x="12511960" y="8787699"/>
            <a:ext cx="4747340"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#nist.gov</a:t>
            </a:r>
          </a:p>
          <a:p>
            <a:pPr algn="r">
              <a:lnSpc>
                <a:spcPts val="3461"/>
              </a:lnSpc>
            </a:pPr>
            <a:r>
              <a:rPr lang="en-US" sz="2472" b="1">
                <a:solidFill>
                  <a:srgbClr val="FFFFFF"/>
                </a:solidFill>
                <a:latin typeface="Codec Pro Ultra-Bold"/>
                <a:ea typeface="Codec Pro Ultra-Bold"/>
                <a:cs typeface="Codec Pro Ultra-Bold"/>
                <a:sym typeface="Codec Pro Ultra-Bold"/>
              </a:rPr>
              <a:t>#NIST finalized PQC standards</a:t>
            </a:r>
          </a:p>
        </p:txBody>
      </p:sp>
      <p:grpSp>
        <p:nvGrpSpPr>
          <p:cNvPr id="10" name="Group 10"/>
          <p:cNvGrpSpPr/>
          <p:nvPr/>
        </p:nvGrpSpPr>
        <p:grpSpPr>
          <a:xfrm>
            <a:off x="6960776" y="3134882"/>
            <a:ext cx="6344486" cy="6272674"/>
            <a:chOff x="0" y="0"/>
            <a:chExt cx="1459267" cy="1442750"/>
          </a:xfrm>
        </p:grpSpPr>
        <p:sp>
          <p:nvSpPr>
            <p:cNvPr id="11" name="Freeform 11"/>
            <p:cNvSpPr/>
            <p:nvPr/>
          </p:nvSpPr>
          <p:spPr>
            <a:xfrm>
              <a:off x="0" y="0"/>
              <a:ext cx="1459267" cy="1442750"/>
            </a:xfrm>
            <a:custGeom>
              <a:avLst/>
              <a:gdLst/>
              <a:ahLst/>
              <a:cxnLst/>
              <a:rect l="l" t="t" r="r" b="b"/>
              <a:pathLst>
                <a:path w="1459267" h="1442750">
                  <a:moveTo>
                    <a:pt x="35388" y="0"/>
                  </a:moveTo>
                  <a:lnTo>
                    <a:pt x="1423880" y="0"/>
                  </a:lnTo>
                  <a:cubicBezTo>
                    <a:pt x="1443424" y="0"/>
                    <a:pt x="1459267" y="15844"/>
                    <a:pt x="1459267" y="35388"/>
                  </a:cubicBezTo>
                  <a:lnTo>
                    <a:pt x="1459267" y="1407362"/>
                  </a:lnTo>
                  <a:cubicBezTo>
                    <a:pt x="1459267" y="1426906"/>
                    <a:pt x="1443424" y="1442750"/>
                    <a:pt x="1423880" y="1442750"/>
                  </a:cubicBezTo>
                  <a:lnTo>
                    <a:pt x="35388" y="1442750"/>
                  </a:lnTo>
                  <a:cubicBezTo>
                    <a:pt x="15844" y="1442750"/>
                    <a:pt x="0" y="1426906"/>
                    <a:pt x="0" y="1407362"/>
                  </a:cubicBezTo>
                  <a:lnTo>
                    <a:pt x="0" y="35388"/>
                  </a:lnTo>
                  <a:cubicBezTo>
                    <a:pt x="0" y="15844"/>
                    <a:pt x="15844" y="0"/>
                    <a:pt x="35388" y="0"/>
                  </a:cubicBezTo>
                  <a:close/>
                </a:path>
              </a:pathLst>
            </a:custGeom>
            <a:blipFill>
              <a:blip r:embed="rId4"/>
              <a:stretch>
                <a:fillRect l="-378" r="-378"/>
              </a:stretch>
            </a:blipFill>
          </p:spPr>
        </p:sp>
      </p:grpSp>
      <p:grpSp>
        <p:nvGrpSpPr>
          <p:cNvPr id="12" name="Group 12"/>
          <p:cNvGrpSpPr/>
          <p:nvPr/>
        </p:nvGrpSpPr>
        <p:grpSpPr>
          <a:xfrm>
            <a:off x="8801172" y="2483721"/>
            <a:ext cx="6322894" cy="6358303"/>
            <a:chOff x="0" y="0"/>
            <a:chExt cx="1434715" cy="1442750"/>
          </a:xfrm>
        </p:grpSpPr>
        <p:sp>
          <p:nvSpPr>
            <p:cNvPr id="13" name="Freeform 13"/>
            <p:cNvSpPr/>
            <p:nvPr/>
          </p:nvSpPr>
          <p:spPr>
            <a:xfrm>
              <a:off x="0" y="0"/>
              <a:ext cx="1434715" cy="1442750"/>
            </a:xfrm>
            <a:custGeom>
              <a:avLst/>
              <a:gdLst/>
              <a:ahLst/>
              <a:cxnLst/>
              <a:rect l="l" t="t" r="r" b="b"/>
              <a:pathLst>
                <a:path w="1434715" h="1442750">
                  <a:moveTo>
                    <a:pt x="35508" y="0"/>
                  </a:moveTo>
                  <a:lnTo>
                    <a:pt x="1399207" y="0"/>
                  </a:lnTo>
                  <a:cubicBezTo>
                    <a:pt x="1418818" y="0"/>
                    <a:pt x="1434715" y="15898"/>
                    <a:pt x="1434715" y="35508"/>
                  </a:cubicBezTo>
                  <a:lnTo>
                    <a:pt x="1434715" y="1407242"/>
                  </a:lnTo>
                  <a:cubicBezTo>
                    <a:pt x="1434715" y="1416659"/>
                    <a:pt x="1430974" y="1425691"/>
                    <a:pt x="1424315" y="1432350"/>
                  </a:cubicBezTo>
                  <a:cubicBezTo>
                    <a:pt x="1417656" y="1439009"/>
                    <a:pt x="1408624" y="1442750"/>
                    <a:pt x="1399207" y="1442750"/>
                  </a:cubicBezTo>
                  <a:lnTo>
                    <a:pt x="35508" y="1442750"/>
                  </a:lnTo>
                  <a:cubicBezTo>
                    <a:pt x="26091" y="1442750"/>
                    <a:pt x="17059" y="1439009"/>
                    <a:pt x="10400" y="1432350"/>
                  </a:cubicBezTo>
                  <a:cubicBezTo>
                    <a:pt x="3741" y="1425691"/>
                    <a:pt x="0" y="1416659"/>
                    <a:pt x="0" y="1407242"/>
                  </a:cubicBezTo>
                  <a:lnTo>
                    <a:pt x="0" y="35508"/>
                  </a:lnTo>
                  <a:cubicBezTo>
                    <a:pt x="0" y="26091"/>
                    <a:pt x="3741" y="17059"/>
                    <a:pt x="10400" y="10400"/>
                  </a:cubicBezTo>
                  <a:cubicBezTo>
                    <a:pt x="17059" y="3741"/>
                    <a:pt x="26091" y="0"/>
                    <a:pt x="35508" y="0"/>
                  </a:cubicBezTo>
                  <a:close/>
                </a:path>
              </a:pathLst>
            </a:custGeom>
            <a:blipFill>
              <a:blip r:embed="rId5"/>
              <a:stretch>
                <a:fillRect l="-2580" r="-2580"/>
              </a:stretch>
            </a:blipFill>
          </p:spPr>
        </p:sp>
      </p:grpSp>
      <p:grpSp>
        <p:nvGrpSpPr>
          <p:cNvPr id="14" name="Group 14"/>
          <p:cNvGrpSpPr/>
          <p:nvPr/>
        </p:nvGrpSpPr>
        <p:grpSpPr>
          <a:xfrm>
            <a:off x="10631932" y="1993141"/>
            <a:ext cx="6627368" cy="6440153"/>
            <a:chOff x="0" y="0"/>
            <a:chExt cx="1484691" cy="1442750"/>
          </a:xfrm>
        </p:grpSpPr>
        <p:sp>
          <p:nvSpPr>
            <p:cNvPr id="15" name="Freeform 15"/>
            <p:cNvSpPr/>
            <p:nvPr/>
          </p:nvSpPr>
          <p:spPr>
            <a:xfrm>
              <a:off x="0" y="0"/>
              <a:ext cx="1484691" cy="1442750"/>
            </a:xfrm>
            <a:custGeom>
              <a:avLst/>
              <a:gdLst/>
              <a:ahLst/>
              <a:cxnLst/>
              <a:rect l="l" t="t" r="r" b="b"/>
              <a:pathLst>
                <a:path w="1484691" h="1442750">
                  <a:moveTo>
                    <a:pt x="33877" y="0"/>
                  </a:moveTo>
                  <a:lnTo>
                    <a:pt x="1450814" y="0"/>
                  </a:lnTo>
                  <a:cubicBezTo>
                    <a:pt x="1469523" y="0"/>
                    <a:pt x="1484691" y="15167"/>
                    <a:pt x="1484691" y="33877"/>
                  </a:cubicBezTo>
                  <a:lnTo>
                    <a:pt x="1484691" y="1408873"/>
                  </a:lnTo>
                  <a:cubicBezTo>
                    <a:pt x="1484691" y="1427583"/>
                    <a:pt x="1469523" y="1442750"/>
                    <a:pt x="1450814" y="1442750"/>
                  </a:cubicBezTo>
                  <a:lnTo>
                    <a:pt x="33877" y="1442750"/>
                  </a:lnTo>
                  <a:cubicBezTo>
                    <a:pt x="15167" y="1442750"/>
                    <a:pt x="0" y="1427583"/>
                    <a:pt x="0" y="1408873"/>
                  </a:cubicBezTo>
                  <a:lnTo>
                    <a:pt x="0" y="33877"/>
                  </a:lnTo>
                  <a:cubicBezTo>
                    <a:pt x="0" y="15167"/>
                    <a:pt x="15167" y="0"/>
                    <a:pt x="33877" y="0"/>
                  </a:cubicBezTo>
                  <a:close/>
                </a:path>
              </a:pathLst>
            </a:custGeom>
            <a:blipFill>
              <a:blip r:embed="rId6"/>
              <a:stretch>
                <a:fillRect t="-1260" b="-1260"/>
              </a:stretch>
            </a:blipFill>
          </p:spPr>
        </p:sp>
      </p:grpSp>
      <p:sp>
        <p:nvSpPr>
          <p:cNvPr id="16" name="TextBox 5">
            <a:extLst>
              <a:ext uri="{FF2B5EF4-FFF2-40B4-BE49-F238E27FC236}">
                <a16:creationId xmlns:a16="http://schemas.microsoft.com/office/drawing/2014/main" id="{85A7E2A0-38CB-8A7A-98B4-6CE111654B7F}"/>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7" name="TextBox 7">
            <a:extLst>
              <a:ext uri="{FF2B5EF4-FFF2-40B4-BE49-F238E27FC236}">
                <a16:creationId xmlns:a16="http://schemas.microsoft.com/office/drawing/2014/main" id="{16152B0D-CA9C-479A-75E4-1042664C0916}"/>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3" name="TextBox 3"/>
          <p:cNvSpPr txBox="1"/>
          <p:nvPr/>
        </p:nvSpPr>
        <p:spPr>
          <a:xfrm>
            <a:off x="1028700" y="1846646"/>
            <a:ext cx="12975165"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PQC  algorithm types</a:t>
            </a:r>
          </a:p>
        </p:txBody>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028700" y="2701610"/>
            <a:ext cx="16230600" cy="3516632"/>
          </a:xfrm>
          <a:prstGeom prst="rect">
            <a:avLst/>
          </a:prstGeom>
        </p:spPr>
        <p:txBody>
          <a:bodyPr lIns="0" tIns="0" rIns="0" bIns="0" rtlCol="0" anchor="t">
            <a:spAutoFit/>
          </a:bodyPr>
          <a:lstStyle/>
          <a:p>
            <a:pPr marL="647695" lvl="1" indent="-323848" algn="just">
              <a:lnSpc>
                <a:spcPts val="5609"/>
              </a:lnSpc>
              <a:buFont typeface="Arial"/>
              <a:buChar char="•"/>
            </a:pPr>
            <a:r>
              <a:rPr lang="en-US" sz="2999">
                <a:solidFill>
                  <a:srgbClr val="FFFFFF"/>
                </a:solidFill>
                <a:latin typeface="Codec Pro"/>
                <a:ea typeface="Codec Pro"/>
                <a:cs typeface="Codec Pro"/>
                <a:sym typeface="Codec Pro"/>
              </a:rPr>
              <a:t>Hash based</a:t>
            </a:r>
          </a:p>
          <a:p>
            <a:pPr marL="647695" lvl="1" indent="-323848" algn="just">
              <a:lnSpc>
                <a:spcPts val="5609"/>
              </a:lnSpc>
              <a:buFont typeface="Arial"/>
              <a:buChar char="•"/>
            </a:pPr>
            <a:r>
              <a:rPr lang="en-US" sz="2999">
                <a:solidFill>
                  <a:srgbClr val="FFFFFF"/>
                </a:solidFill>
                <a:latin typeface="Codec Pro"/>
                <a:ea typeface="Codec Pro"/>
                <a:cs typeface="Codec Pro"/>
                <a:sym typeface="Codec Pro"/>
              </a:rPr>
              <a:t>Lattice based</a:t>
            </a:r>
          </a:p>
          <a:p>
            <a:pPr marL="647695" lvl="1" indent="-323848" algn="just">
              <a:lnSpc>
                <a:spcPts val="5609"/>
              </a:lnSpc>
              <a:buFont typeface="Arial"/>
              <a:buChar char="•"/>
            </a:pPr>
            <a:r>
              <a:rPr lang="en-US" sz="2999">
                <a:solidFill>
                  <a:srgbClr val="FFFFFF"/>
                </a:solidFill>
                <a:latin typeface="Codec Pro"/>
                <a:ea typeface="Codec Pro"/>
                <a:cs typeface="Codec Pro"/>
                <a:sym typeface="Codec Pro"/>
              </a:rPr>
              <a:t>Multi-variant based</a:t>
            </a:r>
          </a:p>
          <a:p>
            <a:pPr marL="647695" lvl="1" indent="-323848" algn="just">
              <a:lnSpc>
                <a:spcPts val="5609"/>
              </a:lnSpc>
              <a:buFont typeface="Arial"/>
              <a:buChar char="•"/>
            </a:pPr>
            <a:r>
              <a:rPr lang="en-US" sz="2999">
                <a:solidFill>
                  <a:srgbClr val="FFFFFF"/>
                </a:solidFill>
                <a:latin typeface="Codec Pro"/>
                <a:ea typeface="Codec Pro"/>
                <a:cs typeface="Codec Pro"/>
                <a:sym typeface="Codec Pro"/>
              </a:rPr>
              <a:t>Isogeny based</a:t>
            </a:r>
          </a:p>
          <a:p>
            <a:pPr marL="647695" lvl="1" indent="-323848" algn="just">
              <a:lnSpc>
                <a:spcPts val="5609"/>
              </a:lnSpc>
              <a:buFont typeface="Arial"/>
              <a:buChar char="•"/>
            </a:pPr>
            <a:r>
              <a:rPr lang="en-US" sz="2999">
                <a:solidFill>
                  <a:srgbClr val="FFFFFF"/>
                </a:solidFill>
                <a:latin typeface="Codec Pro"/>
                <a:ea typeface="Codec Pro"/>
                <a:cs typeface="Codec Pro"/>
                <a:sym typeface="Codec Pro"/>
              </a:rPr>
              <a:t>Code based</a:t>
            </a:r>
          </a:p>
        </p:txBody>
      </p:sp>
      <p:grpSp>
        <p:nvGrpSpPr>
          <p:cNvPr id="6" name="Group 6"/>
          <p:cNvGrpSpPr/>
          <p:nvPr/>
        </p:nvGrpSpPr>
        <p:grpSpPr>
          <a:xfrm>
            <a:off x="11692278" y="1742600"/>
            <a:ext cx="5567022" cy="6597881"/>
            <a:chOff x="0" y="0"/>
            <a:chExt cx="1217333" cy="1442750"/>
          </a:xfrm>
        </p:grpSpPr>
        <p:sp>
          <p:nvSpPr>
            <p:cNvPr id="7" name="Freeform 7"/>
            <p:cNvSpPr/>
            <p:nvPr/>
          </p:nvSpPr>
          <p:spPr>
            <a:xfrm>
              <a:off x="0" y="0"/>
              <a:ext cx="1217333" cy="1442750"/>
            </a:xfrm>
            <a:custGeom>
              <a:avLst/>
              <a:gdLst/>
              <a:ahLst/>
              <a:cxnLst/>
              <a:rect l="l" t="t" r="r" b="b"/>
              <a:pathLst>
                <a:path w="1217333" h="1442750">
                  <a:moveTo>
                    <a:pt x="40330" y="0"/>
                  </a:moveTo>
                  <a:lnTo>
                    <a:pt x="1177004" y="0"/>
                  </a:lnTo>
                  <a:cubicBezTo>
                    <a:pt x="1199277" y="0"/>
                    <a:pt x="1217333" y="18056"/>
                    <a:pt x="1217333" y="40330"/>
                  </a:cubicBezTo>
                  <a:lnTo>
                    <a:pt x="1217333" y="1402420"/>
                  </a:lnTo>
                  <a:cubicBezTo>
                    <a:pt x="1217333" y="1413116"/>
                    <a:pt x="1213084" y="1423374"/>
                    <a:pt x="1205521" y="1430938"/>
                  </a:cubicBezTo>
                  <a:cubicBezTo>
                    <a:pt x="1197958" y="1438501"/>
                    <a:pt x="1187700" y="1442750"/>
                    <a:pt x="1177004" y="1442750"/>
                  </a:cubicBezTo>
                  <a:lnTo>
                    <a:pt x="40330" y="1442750"/>
                  </a:lnTo>
                  <a:cubicBezTo>
                    <a:pt x="29634" y="1442750"/>
                    <a:pt x="19376" y="1438501"/>
                    <a:pt x="11812" y="1430938"/>
                  </a:cubicBezTo>
                  <a:cubicBezTo>
                    <a:pt x="4249" y="1423374"/>
                    <a:pt x="0" y="1413116"/>
                    <a:pt x="0" y="1402420"/>
                  </a:cubicBezTo>
                  <a:lnTo>
                    <a:pt x="0" y="40330"/>
                  </a:lnTo>
                  <a:cubicBezTo>
                    <a:pt x="0" y="29634"/>
                    <a:pt x="4249" y="19376"/>
                    <a:pt x="11812" y="11812"/>
                  </a:cubicBezTo>
                  <a:cubicBezTo>
                    <a:pt x="19376" y="4249"/>
                    <a:pt x="29634" y="0"/>
                    <a:pt x="40330" y="0"/>
                  </a:cubicBezTo>
                  <a:close/>
                </a:path>
              </a:pathLst>
            </a:custGeom>
            <a:blipFill>
              <a:blip r:embed="rId4"/>
              <a:stretch>
                <a:fillRect l="-29011" r="-29011"/>
              </a:stretch>
            </a:blipFill>
          </p:spPr>
        </p:sp>
      </p:grpSp>
      <p:sp>
        <p:nvSpPr>
          <p:cNvPr id="9" name="TextBox 9"/>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1" name="TextBox 11"/>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#pqc types</a:t>
            </a:r>
          </a:p>
        </p:txBody>
      </p:sp>
      <p:sp>
        <p:nvSpPr>
          <p:cNvPr id="12" name="TextBox 5">
            <a:extLst>
              <a:ext uri="{FF2B5EF4-FFF2-40B4-BE49-F238E27FC236}">
                <a16:creationId xmlns:a16="http://schemas.microsoft.com/office/drawing/2014/main" id="{0F3F82C8-2ED8-2374-BED4-1DABCD0462AD}"/>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9324A475-8539-8702-0E77-4252B97D7E7C}"/>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Why do we need to act now? </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2692085"/>
            <a:ext cx="9314178" cy="4743451"/>
          </a:xfrm>
          <a:prstGeom prst="rect">
            <a:avLst/>
          </a:prstGeom>
        </p:spPr>
        <p:txBody>
          <a:bodyPr lIns="0" tIns="0" rIns="0" bIns="0" rtlCol="0" anchor="t">
            <a:spAutoFit/>
          </a:bodyPr>
          <a:lstStyle/>
          <a:p>
            <a:pPr algn="just">
              <a:lnSpc>
                <a:spcPts val="4199"/>
              </a:lnSpc>
            </a:pPr>
            <a:r>
              <a:rPr lang="en-US" sz="2999">
                <a:solidFill>
                  <a:srgbClr val="BD0000"/>
                </a:solidFill>
                <a:latin typeface="Codec Pro"/>
                <a:ea typeface="Codec Pro"/>
                <a:cs typeface="Codec Pro"/>
                <a:sym typeface="Codec Pro"/>
              </a:rPr>
              <a:t>Threat</a:t>
            </a:r>
            <a:r>
              <a:rPr lang="en-US" sz="2999">
                <a:solidFill>
                  <a:srgbClr val="FFFFFF"/>
                </a:solidFill>
                <a:latin typeface="Codec Pro"/>
                <a:ea typeface="Codec Pro"/>
                <a:cs typeface="Codec Pro"/>
                <a:sym typeface="Codec Pro"/>
              </a:rPr>
              <a:t>: “</a:t>
            </a:r>
            <a:r>
              <a:rPr lang="en-US" sz="2999" b="1">
                <a:solidFill>
                  <a:srgbClr val="F4D75E"/>
                </a:solidFill>
                <a:latin typeface="Codec Pro Bold"/>
                <a:ea typeface="Codec Pro Bold"/>
                <a:cs typeface="Codec Pro Bold"/>
                <a:sym typeface="Codec Pro Bold"/>
              </a:rPr>
              <a:t>Store now decrypt later</a:t>
            </a:r>
            <a:r>
              <a:rPr lang="en-US" sz="2999">
                <a:solidFill>
                  <a:srgbClr val="FFFFFF"/>
                </a:solidFill>
                <a:latin typeface="Codec Pro"/>
                <a:ea typeface="Codec Pro"/>
                <a:cs typeface="Codec Pro"/>
                <a:sym typeface="Codec Pro"/>
              </a:rPr>
              <a:t>" (SNDL), also known as "harvest now, decrypt later," is a cybersecurity strategy where malicious actors collect encrypted data today with the intention of decrypting it in the future when advanced quantum computing capabilities become available to break current encryption methods like RSA and ECC</a:t>
            </a:r>
          </a:p>
          <a:p>
            <a:pPr algn="just">
              <a:lnSpc>
                <a:spcPts val="4199"/>
              </a:lnSpc>
            </a:pPr>
            <a:endParaRPr lang="en-US" sz="2999">
              <a:solidFill>
                <a:srgbClr val="FFFFFF"/>
              </a:solidFill>
              <a:latin typeface="Codec Pro"/>
              <a:ea typeface="Codec Pro"/>
              <a:cs typeface="Codec Pro"/>
              <a:sym typeface="Codec Pro"/>
            </a:endParaRPr>
          </a:p>
        </p:txBody>
      </p:sp>
      <p:grpSp>
        <p:nvGrpSpPr>
          <p:cNvPr id="9" name="Group 9"/>
          <p:cNvGrpSpPr/>
          <p:nvPr/>
        </p:nvGrpSpPr>
        <p:grpSpPr>
          <a:xfrm>
            <a:off x="10768164" y="2458309"/>
            <a:ext cx="6491136" cy="5232511"/>
            <a:chOff x="0" y="0"/>
            <a:chExt cx="1789788" cy="1442750"/>
          </a:xfrm>
        </p:grpSpPr>
        <p:sp>
          <p:nvSpPr>
            <p:cNvPr id="10" name="Freeform 10"/>
            <p:cNvSpPr/>
            <p:nvPr/>
          </p:nvSpPr>
          <p:spPr>
            <a:xfrm>
              <a:off x="0" y="0"/>
              <a:ext cx="1789788" cy="1442750"/>
            </a:xfrm>
            <a:custGeom>
              <a:avLst/>
              <a:gdLst/>
              <a:ahLst/>
              <a:cxnLst/>
              <a:rect l="l" t="t" r="r" b="b"/>
              <a:pathLst>
                <a:path w="1789788" h="1442750">
                  <a:moveTo>
                    <a:pt x="34588" y="0"/>
                  </a:moveTo>
                  <a:lnTo>
                    <a:pt x="1755200" y="0"/>
                  </a:lnTo>
                  <a:cubicBezTo>
                    <a:pt x="1774302" y="0"/>
                    <a:pt x="1789788" y="15486"/>
                    <a:pt x="1789788" y="34588"/>
                  </a:cubicBezTo>
                  <a:lnTo>
                    <a:pt x="1789788" y="1408162"/>
                  </a:lnTo>
                  <a:cubicBezTo>
                    <a:pt x="1789788" y="1427264"/>
                    <a:pt x="1774302" y="1442750"/>
                    <a:pt x="1755200" y="1442750"/>
                  </a:cubicBezTo>
                  <a:lnTo>
                    <a:pt x="34588" y="1442750"/>
                  </a:lnTo>
                  <a:cubicBezTo>
                    <a:pt x="15486" y="1442750"/>
                    <a:pt x="0" y="1427264"/>
                    <a:pt x="0" y="1408162"/>
                  </a:cubicBezTo>
                  <a:lnTo>
                    <a:pt x="0" y="34588"/>
                  </a:lnTo>
                  <a:cubicBezTo>
                    <a:pt x="0" y="15486"/>
                    <a:pt x="15486" y="0"/>
                    <a:pt x="34588" y="0"/>
                  </a:cubicBezTo>
                  <a:close/>
                </a:path>
              </a:pathLst>
            </a:custGeom>
            <a:blipFill>
              <a:blip r:embed="rId4"/>
              <a:stretch>
                <a:fillRect l="-3207" r="-3207"/>
              </a:stretch>
            </a:blipFill>
          </p:spPr>
        </p:sp>
      </p:grpSp>
      <p:sp>
        <p:nvSpPr>
          <p:cNvPr id="11" name="TextBox 11"/>
          <p:cNvSpPr txBox="1"/>
          <p:nvPr/>
        </p:nvSpPr>
        <p:spPr>
          <a:xfrm>
            <a:off x="12511960" y="8787699"/>
            <a:ext cx="4747340"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#store now, decrypt later #harvest now, decrypt later</a:t>
            </a:r>
          </a:p>
        </p:txBody>
      </p:sp>
      <p:sp>
        <p:nvSpPr>
          <p:cNvPr id="12" name="TextBox 5">
            <a:extLst>
              <a:ext uri="{FF2B5EF4-FFF2-40B4-BE49-F238E27FC236}">
                <a16:creationId xmlns:a16="http://schemas.microsoft.com/office/drawing/2014/main" id="{1E3669C9-6D13-77DF-987F-7F93273B5C85}"/>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713C6312-6158-0B1D-09F7-394428461B2F}"/>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2692085"/>
            <a:ext cx="8961767"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Everyone is seeking the solution!</a:t>
            </a:r>
          </a:p>
        </p:txBody>
      </p:sp>
      <p:sp>
        <p:nvSpPr>
          <p:cNvPr id="8" name="TextBox 8"/>
          <p:cNvSpPr txBox="1"/>
          <p:nvPr/>
        </p:nvSpPr>
        <p:spPr>
          <a:xfrm>
            <a:off x="1028700" y="1694246"/>
            <a:ext cx="8763017"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Recent news #4</a:t>
            </a:r>
          </a:p>
        </p:txBody>
      </p:sp>
      <p:sp>
        <p:nvSpPr>
          <p:cNvPr id="9" name="TextBox 9"/>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#bitcoin q-day prize</a:t>
            </a:r>
          </a:p>
        </p:txBody>
      </p:sp>
      <p:grpSp>
        <p:nvGrpSpPr>
          <p:cNvPr id="10" name="Group 10"/>
          <p:cNvGrpSpPr/>
          <p:nvPr/>
        </p:nvGrpSpPr>
        <p:grpSpPr>
          <a:xfrm>
            <a:off x="7944987" y="2311085"/>
            <a:ext cx="9314313" cy="6306995"/>
            <a:chOff x="0" y="0"/>
            <a:chExt cx="2130686" cy="1442750"/>
          </a:xfrm>
        </p:grpSpPr>
        <p:sp>
          <p:nvSpPr>
            <p:cNvPr id="11" name="Freeform 11"/>
            <p:cNvSpPr/>
            <p:nvPr/>
          </p:nvSpPr>
          <p:spPr>
            <a:xfrm>
              <a:off x="0" y="0"/>
              <a:ext cx="2130686" cy="1442750"/>
            </a:xfrm>
            <a:custGeom>
              <a:avLst/>
              <a:gdLst/>
              <a:ahLst/>
              <a:cxnLst/>
              <a:rect l="l" t="t" r="r" b="b"/>
              <a:pathLst>
                <a:path w="2130686" h="1442750">
                  <a:moveTo>
                    <a:pt x="24104" y="0"/>
                  </a:moveTo>
                  <a:lnTo>
                    <a:pt x="2106581" y="0"/>
                  </a:lnTo>
                  <a:cubicBezTo>
                    <a:pt x="2119894" y="0"/>
                    <a:pt x="2130686" y="10792"/>
                    <a:pt x="2130686" y="24104"/>
                  </a:cubicBezTo>
                  <a:lnTo>
                    <a:pt x="2130686" y="1418646"/>
                  </a:lnTo>
                  <a:cubicBezTo>
                    <a:pt x="2130686" y="1425038"/>
                    <a:pt x="2128146" y="1431170"/>
                    <a:pt x="2123626" y="1435690"/>
                  </a:cubicBezTo>
                  <a:cubicBezTo>
                    <a:pt x="2119105" y="1440210"/>
                    <a:pt x="2112974" y="1442750"/>
                    <a:pt x="2106581" y="1442750"/>
                  </a:cubicBezTo>
                  <a:lnTo>
                    <a:pt x="24104" y="1442750"/>
                  </a:lnTo>
                  <a:cubicBezTo>
                    <a:pt x="10792" y="1442750"/>
                    <a:pt x="0" y="1431958"/>
                    <a:pt x="0" y="1418646"/>
                  </a:cubicBezTo>
                  <a:lnTo>
                    <a:pt x="0" y="24104"/>
                  </a:lnTo>
                  <a:cubicBezTo>
                    <a:pt x="0" y="17711"/>
                    <a:pt x="2540" y="11580"/>
                    <a:pt x="7060" y="7060"/>
                  </a:cubicBezTo>
                  <a:cubicBezTo>
                    <a:pt x="11580" y="2540"/>
                    <a:pt x="17711" y="0"/>
                    <a:pt x="24104" y="0"/>
                  </a:cubicBezTo>
                  <a:close/>
                </a:path>
              </a:pathLst>
            </a:custGeom>
            <a:blipFill>
              <a:blip r:embed="rId4"/>
              <a:stretch>
                <a:fillRect l="-157" r="-157"/>
              </a:stretch>
            </a:blipFill>
          </p:spPr>
        </p:sp>
      </p:grpSp>
      <p:sp>
        <p:nvSpPr>
          <p:cNvPr id="12" name="TextBox 5">
            <a:extLst>
              <a:ext uri="{FF2B5EF4-FFF2-40B4-BE49-F238E27FC236}">
                <a16:creationId xmlns:a16="http://schemas.microsoft.com/office/drawing/2014/main" id="{DFA26137-DC50-4AEB-6269-7643A0EC54C3}"/>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039B8124-5A76-24A3-D479-DB28F3742661}"/>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2692085"/>
            <a:ext cx="13856930" cy="2524760"/>
          </a:xfrm>
          <a:prstGeom prst="rect">
            <a:avLst/>
          </a:prstGeom>
        </p:spPr>
        <p:txBody>
          <a:bodyPr lIns="0" tIns="0" rIns="0" bIns="0" rtlCol="0" anchor="t">
            <a:spAutoFit/>
          </a:bodyPr>
          <a:lstStyle/>
          <a:p>
            <a:pPr algn="just">
              <a:lnSpc>
                <a:spcPts val="4199"/>
              </a:lnSpc>
            </a:pPr>
            <a:r>
              <a:rPr lang="en-US" sz="2999" dirty="0">
                <a:solidFill>
                  <a:srgbClr val="FFFFFF"/>
                </a:solidFill>
                <a:latin typeface="Codec Pro"/>
                <a:ea typeface="Codec Pro"/>
                <a:cs typeface="Codec Pro"/>
                <a:sym typeface="Codec Pro"/>
              </a:rPr>
              <a:t>(Japan) SoftBank</a:t>
            </a:r>
          </a:p>
          <a:p>
            <a:pPr algn="just">
              <a:lnSpc>
                <a:spcPts val="4199"/>
              </a:lnSpc>
            </a:pPr>
            <a:endParaRPr lang="en-US" sz="2999" dirty="0">
              <a:solidFill>
                <a:srgbClr val="FFFFFF"/>
              </a:solidFill>
              <a:latin typeface="Codec Pro"/>
              <a:ea typeface="Codec Pro"/>
              <a:cs typeface="Codec Pro"/>
              <a:sym typeface="Codec Pro"/>
            </a:endParaRPr>
          </a:p>
          <a:p>
            <a:pPr algn="just">
              <a:lnSpc>
                <a:spcPts val="4199"/>
              </a:lnSpc>
            </a:pPr>
            <a:endParaRPr lang="en-US" sz="2999" dirty="0">
              <a:solidFill>
                <a:srgbClr val="FFFFFF"/>
              </a:solidFill>
              <a:latin typeface="Codec Pro"/>
              <a:ea typeface="Codec Pro"/>
              <a:cs typeface="Codec Pro"/>
              <a:sym typeface="Codec Pro"/>
            </a:endParaRPr>
          </a:p>
          <a:p>
            <a:pPr algn="just">
              <a:lnSpc>
                <a:spcPts val="4199"/>
              </a:lnSpc>
            </a:pPr>
            <a:endParaRPr lang="en-US" sz="2999" dirty="0">
              <a:solidFill>
                <a:srgbClr val="FFFFFF"/>
              </a:solidFill>
              <a:latin typeface="Codec Pro"/>
              <a:ea typeface="Codec Pro"/>
              <a:cs typeface="Codec Pro"/>
              <a:sym typeface="Codec Pro"/>
            </a:endParaRPr>
          </a:p>
          <a:p>
            <a:pPr algn="just">
              <a:lnSpc>
                <a:spcPts val="3079"/>
              </a:lnSpc>
            </a:pPr>
            <a:r>
              <a:rPr lang="en-US" sz="2199" dirty="0">
                <a:solidFill>
                  <a:srgbClr val="F4D75E"/>
                </a:solidFill>
                <a:latin typeface="Codec Pro"/>
                <a:ea typeface="Codec Pro"/>
                <a:cs typeface="Codec Pro"/>
                <a:sym typeface="Codec Pro"/>
              </a:rPr>
              <a:t>https://</a:t>
            </a:r>
            <a:r>
              <a:rPr lang="en-US" sz="2199" dirty="0" err="1">
                <a:solidFill>
                  <a:srgbClr val="F4D75E"/>
                </a:solidFill>
                <a:latin typeface="Codec Pro"/>
                <a:ea typeface="Codec Pro"/>
                <a:cs typeface="Codec Pro"/>
                <a:sym typeface="Codec Pro"/>
              </a:rPr>
              <a:t>www.softbank.jp</a:t>
            </a:r>
            <a:r>
              <a:rPr lang="en-US" sz="2199" dirty="0">
                <a:solidFill>
                  <a:srgbClr val="F4D75E"/>
                </a:solidFill>
                <a:latin typeface="Codec Pro"/>
                <a:ea typeface="Codec Pro"/>
                <a:cs typeface="Codec Pro"/>
                <a:sym typeface="Codec Pro"/>
              </a:rPr>
              <a:t>/</a:t>
            </a:r>
            <a:r>
              <a:rPr lang="en-US" sz="2199" dirty="0" err="1">
                <a:solidFill>
                  <a:srgbClr val="F4D75E"/>
                </a:solidFill>
                <a:latin typeface="Codec Pro"/>
                <a:ea typeface="Codec Pro"/>
                <a:cs typeface="Codec Pro"/>
                <a:sym typeface="Codec Pro"/>
              </a:rPr>
              <a:t>en</a:t>
            </a:r>
            <a:r>
              <a:rPr lang="en-US" sz="2199" dirty="0">
                <a:solidFill>
                  <a:srgbClr val="F4D75E"/>
                </a:solidFill>
                <a:latin typeface="Codec Pro"/>
                <a:ea typeface="Codec Pro"/>
                <a:cs typeface="Codec Pro"/>
                <a:sym typeface="Codec Pro"/>
              </a:rPr>
              <a:t>/</a:t>
            </a:r>
            <a:r>
              <a:rPr lang="en-US" sz="2199" dirty="0" err="1">
                <a:solidFill>
                  <a:srgbClr val="F4D75E"/>
                </a:solidFill>
                <a:latin typeface="Codec Pro"/>
                <a:ea typeface="Codec Pro"/>
                <a:cs typeface="Codec Pro"/>
                <a:sym typeface="Codec Pro"/>
              </a:rPr>
              <a:t>corp</a:t>
            </a:r>
            <a:r>
              <a:rPr lang="en-US" sz="2199" dirty="0">
                <a:solidFill>
                  <a:srgbClr val="F4D75E"/>
                </a:solidFill>
                <a:latin typeface="Codec Pro"/>
                <a:ea typeface="Codec Pro"/>
                <a:cs typeface="Codec Pro"/>
                <a:sym typeface="Codec Pro"/>
              </a:rPr>
              <a:t>/technology/research/story-event/008/</a:t>
            </a:r>
          </a:p>
        </p:txBody>
      </p:sp>
      <p:sp>
        <p:nvSpPr>
          <p:cNvPr id="8" name="TextBox 8"/>
          <p:cNvSpPr txBox="1"/>
          <p:nvPr/>
        </p:nvSpPr>
        <p:spPr>
          <a:xfrm>
            <a:off x="1028700" y="1694246"/>
            <a:ext cx="8763017"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Recent news #5</a:t>
            </a:r>
          </a:p>
        </p:txBody>
      </p:sp>
      <p:sp>
        <p:nvSpPr>
          <p:cNvPr id="9" name="TextBox 9"/>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#Successfull implementations</a:t>
            </a:r>
          </a:p>
        </p:txBody>
      </p:sp>
      <p:sp>
        <p:nvSpPr>
          <p:cNvPr id="10" name="TextBox 10"/>
          <p:cNvSpPr txBox="1"/>
          <p:nvPr/>
        </p:nvSpPr>
        <p:spPr>
          <a:xfrm>
            <a:off x="1028700" y="5627661"/>
            <a:ext cx="13856930" cy="2915285"/>
          </a:xfrm>
          <a:prstGeom prst="rect">
            <a:avLst/>
          </a:prstGeom>
        </p:spPr>
        <p:txBody>
          <a:bodyPr lIns="0" tIns="0" rIns="0" bIns="0" rtlCol="0" anchor="t">
            <a:spAutoFit/>
          </a:bodyPr>
          <a:lstStyle/>
          <a:p>
            <a:pPr algn="just">
              <a:lnSpc>
                <a:spcPts val="4199"/>
              </a:lnSpc>
            </a:pPr>
            <a:r>
              <a:rPr lang="en-US" sz="2999" dirty="0">
                <a:solidFill>
                  <a:srgbClr val="FFFFFF"/>
                </a:solidFill>
                <a:latin typeface="Codec Pro"/>
                <a:ea typeface="Codec Pro"/>
                <a:cs typeface="Codec Pro"/>
                <a:sym typeface="Codec Pro"/>
              </a:rPr>
              <a:t>(Korea) SK telecom</a:t>
            </a:r>
          </a:p>
          <a:p>
            <a:pPr algn="just">
              <a:lnSpc>
                <a:spcPts val="4199"/>
              </a:lnSpc>
            </a:pPr>
            <a:endParaRPr lang="en-US" sz="2999" dirty="0">
              <a:solidFill>
                <a:srgbClr val="FFFFFF"/>
              </a:solidFill>
              <a:latin typeface="Codec Pro"/>
              <a:ea typeface="Codec Pro"/>
              <a:cs typeface="Codec Pro"/>
              <a:sym typeface="Codec Pro"/>
            </a:endParaRPr>
          </a:p>
          <a:p>
            <a:pPr algn="just">
              <a:lnSpc>
                <a:spcPts val="4199"/>
              </a:lnSpc>
            </a:pPr>
            <a:endParaRPr lang="en-US" sz="2999" dirty="0">
              <a:solidFill>
                <a:srgbClr val="FFFFFF"/>
              </a:solidFill>
              <a:latin typeface="Codec Pro"/>
              <a:ea typeface="Codec Pro"/>
              <a:cs typeface="Codec Pro"/>
              <a:sym typeface="Codec Pro"/>
            </a:endParaRPr>
          </a:p>
          <a:p>
            <a:pPr algn="just">
              <a:lnSpc>
                <a:spcPts val="4199"/>
              </a:lnSpc>
            </a:pPr>
            <a:endParaRPr lang="en-US" sz="2999" dirty="0">
              <a:solidFill>
                <a:srgbClr val="FFFFFF"/>
              </a:solidFill>
              <a:latin typeface="Codec Pro"/>
              <a:ea typeface="Codec Pro"/>
              <a:cs typeface="Codec Pro"/>
              <a:sym typeface="Codec Pro"/>
            </a:endParaRPr>
          </a:p>
          <a:p>
            <a:pPr algn="just">
              <a:lnSpc>
                <a:spcPts val="3079"/>
              </a:lnSpc>
            </a:pPr>
            <a:endParaRPr lang="en-US" sz="2999" dirty="0">
              <a:solidFill>
                <a:srgbClr val="FFFFFF"/>
              </a:solidFill>
              <a:latin typeface="Codec Pro"/>
              <a:ea typeface="Codec Pro"/>
              <a:cs typeface="Codec Pro"/>
              <a:sym typeface="Codec Pro"/>
            </a:endParaRPr>
          </a:p>
          <a:p>
            <a:pPr algn="just">
              <a:lnSpc>
                <a:spcPts val="3079"/>
              </a:lnSpc>
            </a:pPr>
            <a:r>
              <a:rPr lang="en-US" sz="2199" dirty="0">
                <a:solidFill>
                  <a:srgbClr val="F4D75E"/>
                </a:solidFill>
                <a:latin typeface="Codec Pro"/>
                <a:ea typeface="Codec Pro"/>
                <a:cs typeface="Codec Pro"/>
                <a:sym typeface="Codec Pro"/>
              </a:rPr>
              <a:t>https://</a:t>
            </a:r>
            <a:r>
              <a:rPr lang="en-US" sz="2199" dirty="0" err="1">
                <a:solidFill>
                  <a:srgbClr val="F4D75E"/>
                </a:solidFill>
                <a:latin typeface="Codec Pro"/>
                <a:ea typeface="Codec Pro"/>
                <a:cs typeface="Codec Pro"/>
                <a:sym typeface="Codec Pro"/>
              </a:rPr>
              <a:t>www.softbank.jp</a:t>
            </a:r>
            <a:r>
              <a:rPr lang="en-US" sz="2199" dirty="0">
                <a:solidFill>
                  <a:srgbClr val="F4D75E"/>
                </a:solidFill>
                <a:latin typeface="Codec Pro"/>
                <a:ea typeface="Codec Pro"/>
                <a:cs typeface="Codec Pro"/>
                <a:sym typeface="Codec Pro"/>
              </a:rPr>
              <a:t>/</a:t>
            </a:r>
            <a:r>
              <a:rPr lang="en-US" sz="2199" dirty="0" err="1">
                <a:solidFill>
                  <a:srgbClr val="F4D75E"/>
                </a:solidFill>
                <a:latin typeface="Codec Pro"/>
                <a:ea typeface="Codec Pro"/>
                <a:cs typeface="Codec Pro"/>
                <a:sym typeface="Codec Pro"/>
              </a:rPr>
              <a:t>en</a:t>
            </a:r>
            <a:r>
              <a:rPr lang="en-US" sz="2199" dirty="0">
                <a:solidFill>
                  <a:srgbClr val="F4D75E"/>
                </a:solidFill>
                <a:latin typeface="Codec Pro"/>
                <a:ea typeface="Codec Pro"/>
                <a:cs typeface="Codec Pro"/>
                <a:sym typeface="Codec Pro"/>
              </a:rPr>
              <a:t>/</a:t>
            </a:r>
            <a:r>
              <a:rPr lang="en-US" sz="2199" dirty="0" err="1">
                <a:solidFill>
                  <a:srgbClr val="F4D75E"/>
                </a:solidFill>
                <a:latin typeface="Codec Pro"/>
                <a:ea typeface="Codec Pro"/>
                <a:cs typeface="Codec Pro"/>
                <a:sym typeface="Codec Pro"/>
              </a:rPr>
              <a:t>corp</a:t>
            </a:r>
            <a:r>
              <a:rPr lang="en-US" sz="2199" dirty="0">
                <a:solidFill>
                  <a:srgbClr val="F4D75E"/>
                </a:solidFill>
                <a:latin typeface="Codec Pro"/>
                <a:ea typeface="Codec Pro"/>
                <a:cs typeface="Codec Pro"/>
                <a:sym typeface="Codec Pro"/>
              </a:rPr>
              <a:t>/technology/research/story-event/008/</a:t>
            </a:r>
          </a:p>
        </p:txBody>
      </p:sp>
      <p:grpSp>
        <p:nvGrpSpPr>
          <p:cNvPr id="11" name="Group 11"/>
          <p:cNvGrpSpPr/>
          <p:nvPr/>
        </p:nvGrpSpPr>
        <p:grpSpPr>
          <a:xfrm>
            <a:off x="7161984" y="2311085"/>
            <a:ext cx="10097316" cy="1931941"/>
            <a:chOff x="0" y="0"/>
            <a:chExt cx="2784113" cy="532690"/>
          </a:xfrm>
        </p:grpSpPr>
        <p:sp>
          <p:nvSpPr>
            <p:cNvPr id="12" name="Freeform 12"/>
            <p:cNvSpPr/>
            <p:nvPr/>
          </p:nvSpPr>
          <p:spPr>
            <a:xfrm>
              <a:off x="0" y="0"/>
              <a:ext cx="2784113" cy="532690"/>
            </a:xfrm>
            <a:custGeom>
              <a:avLst/>
              <a:gdLst/>
              <a:ahLst/>
              <a:cxnLst/>
              <a:rect l="l" t="t" r="r" b="b"/>
              <a:pathLst>
                <a:path w="2784113" h="532690">
                  <a:moveTo>
                    <a:pt x="22235" y="0"/>
                  </a:moveTo>
                  <a:lnTo>
                    <a:pt x="2761878" y="0"/>
                  </a:lnTo>
                  <a:cubicBezTo>
                    <a:pt x="2774158" y="0"/>
                    <a:pt x="2784113" y="9955"/>
                    <a:pt x="2784113" y="22235"/>
                  </a:cubicBezTo>
                  <a:lnTo>
                    <a:pt x="2784113" y="510455"/>
                  </a:lnTo>
                  <a:cubicBezTo>
                    <a:pt x="2784113" y="516352"/>
                    <a:pt x="2781770" y="522008"/>
                    <a:pt x="2777600" y="526178"/>
                  </a:cubicBezTo>
                  <a:cubicBezTo>
                    <a:pt x="2773431" y="530348"/>
                    <a:pt x="2767775" y="532690"/>
                    <a:pt x="2761878" y="532690"/>
                  </a:cubicBezTo>
                  <a:lnTo>
                    <a:pt x="22235" y="532690"/>
                  </a:lnTo>
                  <a:cubicBezTo>
                    <a:pt x="16338" y="532690"/>
                    <a:pt x="10682" y="530348"/>
                    <a:pt x="6513" y="526178"/>
                  </a:cubicBezTo>
                  <a:cubicBezTo>
                    <a:pt x="2343" y="522008"/>
                    <a:pt x="0" y="516352"/>
                    <a:pt x="0" y="510455"/>
                  </a:cubicBezTo>
                  <a:lnTo>
                    <a:pt x="0" y="22235"/>
                  </a:lnTo>
                  <a:cubicBezTo>
                    <a:pt x="0" y="16338"/>
                    <a:pt x="2343" y="10682"/>
                    <a:pt x="6513" y="6513"/>
                  </a:cubicBezTo>
                  <a:cubicBezTo>
                    <a:pt x="10682" y="2343"/>
                    <a:pt x="16338" y="0"/>
                    <a:pt x="22235" y="0"/>
                  </a:cubicBezTo>
                  <a:close/>
                </a:path>
              </a:pathLst>
            </a:custGeom>
            <a:blipFill>
              <a:blip r:embed="rId4"/>
              <a:stretch>
                <a:fillRect t="-5205" b="-5205"/>
              </a:stretch>
            </a:blipFill>
          </p:spPr>
        </p:sp>
      </p:grpSp>
      <p:grpSp>
        <p:nvGrpSpPr>
          <p:cNvPr id="13" name="Group 13"/>
          <p:cNvGrpSpPr/>
          <p:nvPr/>
        </p:nvGrpSpPr>
        <p:grpSpPr>
          <a:xfrm>
            <a:off x="7161984" y="5693096"/>
            <a:ext cx="10097316" cy="2368259"/>
            <a:chOff x="0" y="0"/>
            <a:chExt cx="2784113" cy="652995"/>
          </a:xfrm>
        </p:grpSpPr>
        <p:sp>
          <p:nvSpPr>
            <p:cNvPr id="14" name="Freeform 14"/>
            <p:cNvSpPr/>
            <p:nvPr/>
          </p:nvSpPr>
          <p:spPr>
            <a:xfrm>
              <a:off x="0" y="0"/>
              <a:ext cx="2784113" cy="652995"/>
            </a:xfrm>
            <a:custGeom>
              <a:avLst/>
              <a:gdLst/>
              <a:ahLst/>
              <a:cxnLst/>
              <a:rect l="l" t="t" r="r" b="b"/>
              <a:pathLst>
                <a:path w="2784113" h="652995">
                  <a:moveTo>
                    <a:pt x="22235" y="0"/>
                  </a:moveTo>
                  <a:lnTo>
                    <a:pt x="2761878" y="0"/>
                  </a:lnTo>
                  <a:cubicBezTo>
                    <a:pt x="2774158" y="0"/>
                    <a:pt x="2784113" y="9955"/>
                    <a:pt x="2784113" y="22235"/>
                  </a:cubicBezTo>
                  <a:lnTo>
                    <a:pt x="2784113" y="630760"/>
                  </a:lnTo>
                  <a:cubicBezTo>
                    <a:pt x="2784113" y="636657"/>
                    <a:pt x="2781770" y="642313"/>
                    <a:pt x="2777600" y="646483"/>
                  </a:cubicBezTo>
                  <a:cubicBezTo>
                    <a:pt x="2773431" y="650653"/>
                    <a:pt x="2767775" y="652995"/>
                    <a:pt x="2761878" y="652995"/>
                  </a:cubicBezTo>
                  <a:lnTo>
                    <a:pt x="22235" y="652995"/>
                  </a:lnTo>
                  <a:cubicBezTo>
                    <a:pt x="16338" y="652995"/>
                    <a:pt x="10682" y="650653"/>
                    <a:pt x="6513" y="646483"/>
                  </a:cubicBezTo>
                  <a:cubicBezTo>
                    <a:pt x="2343" y="642313"/>
                    <a:pt x="0" y="636657"/>
                    <a:pt x="0" y="630760"/>
                  </a:cubicBezTo>
                  <a:lnTo>
                    <a:pt x="0" y="22235"/>
                  </a:lnTo>
                  <a:cubicBezTo>
                    <a:pt x="0" y="16338"/>
                    <a:pt x="2343" y="10682"/>
                    <a:pt x="6513" y="6513"/>
                  </a:cubicBezTo>
                  <a:cubicBezTo>
                    <a:pt x="10682" y="2343"/>
                    <a:pt x="16338" y="0"/>
                    <a:pt x="22235" y="0"/>
                  </a:cubicBezTo>
                  <a:close/>
                </a:path>
              </a:pathLst>
            </a:custGeom>
            <a:blipFill>
              <a:blip r:embed="rId5"/>
              <a:stretch>
                <a:fillRect t="-13954" b="-13954"/>
              </a:stretch>
            </a:blipFill>
          </p:spPr>
        </p:sp>
      </p:grpSp>
      <p:sp>
        <p:nvSpPr>
          <p:cNvPr id="15" name="TextBox 5">
            <a:extLst>
              <a:ext uri="{FF2B5EF4-FFF2-40B4-BE49-F238E27FC236}">
                <a16:creationId xmlns:a16="http://schemas.microsoft.com/office/drawing/2014/main" id="{590BCBE9-587D-639F-7D75-8499A1FA6968}"/>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6" name="TextBox 7">
            <a:extLst>
              <a:ext uri="{FF2B5EF4-FFF2-40B4-BE49-F238E27FC236}">
                <a16:creationId xmlns:a16="http://schemas.microsoft.com/office/drawing/2014/main" id="{B9DEAE9B-120F-7AF6-3533-7785DF26E83E}"/>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3916484" y="2677476"/>
            <a:ext cx="10455033" cy="5905757"/>
            <a:chOff x="0" y="0"/>
            <a:chExt cx="2554118" cy="1442750"/>
          </a:xfrm>
        </p:grpSpPr>
        <p:sp>
          <p:nvSpPr>
            <p:cNvPr id="4" name="Freeform 4"/>
            <p:cNvSpPr/>
            <p:nvPr/>
          </p:nvSpPr>
          <p:spPr>
            <a:xfrm>
              <a:off x="0" y="0"/>
              <a:ext cx="2554118" cy="1442750"/>
            </a:xfrm>
            <a:custGeom>
              <a:avLst/>
              <a:gdLst/>
              <a:ahLst/>
              <a:cxnLst/>
              <a:rect l="l" t="t" r="r" b="b"/>
              <a:pathLst>
                <a:path w="2554118" h="1442750">
                  <a:moveTo>
                    <a:pt x="21474" y="0"/>
                  </a:moveTo>
                  <a:lnTo>
                    <a:pt x="2532643" y="0"/>
                  </a:lnTo>
                  <a:cubicBezTo>
                    <a:pt x="2544503" y="0"/>
                    <a:pt x="2554118" y="9614"/>
                    <a:pt x="2554118" y="21474"/>
                  </a:cubicBezTo>
                  <a:lnTo>
                    <a:pt x="2554118" y="1421276"/>
                  </a:lnTo>
                  <a:cubicBezTo>
                    <a:pt x="2554118" y="1426971"/>
                    <a:pt x="2551855" y="1432433"/>
                    <a:pt x="2547828" y="1436460"/>
                  </a:cubicBezTo>
                  <a:cubicBezTo>
                    <a:pt x="2543801" y="1440487"/>
                    <a:pt x="2538339" y="1442750"/>
                    <a:pt x="2532643" y="1442750"/>
                  </a:cubicBezTo>
                  <a:lnTo>
                    <a:pt x="21474" y="1442750"/>
                  </a:lnTo>
                  <a:cubicBezTo>
                    <a:pt x="9614" y="1442750"/>
                    <a:pt x="0" y="1433135"/>
                    <a:pt x="0" y="1421276"/>
                  </a:cubicBezTo>
                  <a:lnTo>
                    <a:pt x="0" y="21474"/>
                  </a:lnTo>
                  <a:cubicBezTo>
                    <a:pt x="0" y="9614"/>
                    <a:pt x="9614" y="0"/>
                    <a:pt x="21474" y="0"/>
                  </a:cubicBezTo>
                  <a:close/>
                </a:path>
              </a:pathLst>
            </a:custGeom>
            <a:blipFill>
              <a:blip r:embed="rId4"/>
              <a:stretch>
                <a:fillRect l="-547" r="-547"/>
              </a:stretch>
            </a:blipFill>
          </p:spPr>
        </p:sp>
      </p:grpSp>
      <p:sp>
        <p:nvSpPr>
          <p:cNvPr id="6" name="TextBox 6"/>
          <p:cNvSpPr txBox="1"/>
          <p:nvPr/>
        </p:nvSpPr>
        <p:spPr>
          <a:xfrm>
            <a:off x="1028700" y="1694246"/>
            <a:ext cx="16230600" cy="616839"/>
          </a:xfrm>
          <a:prstGeom prst="rect">
            <a:avLst/>
          </a:prstGeom>
        </p:spPr>
        <p:txBody>
          <a:bodyPr lIns="0" tIns="0" rIns="0" bIns="0" rtlCol="0" anchor="t">
            <a:spAutoFit/>
          </a:bodyPr>
          <a:lstStyle/>
          <a:p>
            <a:pPr algn="just">
              <a:lnSpc>
                <a:spcPts val="4158"/>
              </a:lnSpc>
            </a:pPr>
            <a:r>
              <a:rPr lang="en-US" sz="4200" b="1" spc="-210">
                <a:solidFill>
                  <a:srgbClr val="FFFFFF"/>
                </a:solidFill>
                <a:latin typeface="Codec Pro Bold"/>
                <a:ea typeface="Codec Pro Bold"/>
                <a:cs typeface="Codec Pro Bold"/>
                <a:sym typeface="Codec Pro Bold"/>
              </a:rPr>
              <a:t>NSA announced: Commercial National Security Algorithm Suite 2.0</a:t>
            </a:r>
          </a:p>
        </p:txBody>
      </p:sp>
      <p:sp>
        <p:nvSpPr>
          <p:cNvPr id="7" name="TextBox 7"/>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8" name="TextBox 8"/>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0" name="TextBox 10"/>
          <p:cNvSpPr txBox="1"/>
          <p:nvPr/>
        </p:nvSpPr>
        <p:spPr>
          <a:xfrm>
            <a:off x="12511960" y="8787699"/>
            <a:ext cx="4747340"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#media.defense.gov</a:t>
            </a:r>
          </a:p>
          <a:p>
            <a:pPr algn="r">
              <a:lnSpc>
                <a:spcPts val="3461"/>
              </a:lnSpc>
            </a:pPr>
            <a:r>
              <a:rPr lang="en-US" sz="2472" b="1">
                <a:solidFill>
                  <a:srgbClr val="FFFFFF"/>
                </a:solidFill>
                <a:latin typeface="Codec Pro Ultra-Bold"/>
                <a:ea typeface="Codec Pro Ultra-Bold"/>
                <a:cs typeface="Codec Pro Ultra-Bold"/>
                <a:sym typeface="Codec Pro Ultra-Bold"/>
              </a:rPr>
              <a:t>#NSA_CNSA_ 2.0_Algorithms</a:t>
            </a:r>
          </a:p>
        </p:txBody>
      </p:sp>
      <p:sp>
        <p:nvSpPr>
          <p:cNvPr id="11" name="TextBox 5">
            <a:extLst>
              <a:ext uri="{FF2B5EF4-FFF2-40B4-BE49-F238E27FC236}">
                <a16:creationId xmlns:a16="http://schemas.microsoft.com/office/drawing/2014/main" id="{9EDE3B35-74F9-FC3E-ADB5-FB8840E83D1B}"/>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2" name="TextBox 7">
            <a:extLst>
              <a:ext uri="{FF2B5EF4-FFF2-40B4-BE49-F238E27FC236}">
                <a16:creationId xmlns:a16="http://schemas.microsoft.com/office/drawing/2014/main" id="{137BBD2C-6511-3B39-A95B-3398DCBD6407}"/>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4248150" y="3865929"/>
            <a:ext cx="3086100" cy="1777145"/>
            <a:chOff x="0" y="0"/>
            <a:chExt cx="812800" cy="468055"/>
          </a:xfrm>
        </p:grpSpPr>
        <p:sp>
          <p:nvSpPr>
            <p:cNvPr id="4" name="Freeform 4"/>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5" name="TextBox 5"/>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AES 128</a:t>
              </a:r>
            </a:p>
          </p:txBody>
        </p:sp>
      </p:grpSp>
      <p:sp>
        <p:nvSpPr>
          <p:cNvPr id="7" name="TextBox 7"/>
          <p:cNvSpPr txBox="1"/>
          <p:nvPr/>
        </p:nvSpPr>
        <p:spPr>
          <a:xfrm>
            <a:off x="1028700" y="1694246"/>
            <a:ext cx="15672519"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How to select the correct PQC algorithms</a:t>
            </a:r>
          </a:p>
        </p:txBody>
      </p:sp>
      <p:sp>
        <p:nvSpPr>
          <p:cNvPr id="8" name="TextBox 8"/>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9" name="TextBox 9"/>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1" name="TextBox 11"/>
          <p:cNvSpPr txBox="1"/>
          <p:nvPr/>
        </p:nvSpPr>
        <p:spPr>
          <a:xfrm>
            <a:off x="1028700" y="2692085"/>
            <a:ext cx="8961767"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Symmetric encryption</a:t>
            </a:r>
          </a:p>
        </p:txBody>
      </p:sp>
      <p:grpSp>
        <p:nvGrpSpPr>
          <p:cNvPr id="12" name="Group 12"/>
          <p:cNvGrpSpPr/>
          <p:nvPr/>
        </p:nvGrpSpPr>
        <p:grpSpPr>
          <a:xfrm>
            <a:off x="7600950" y="3865929"/>
            <a:ext cx="3086100" cy="1777145"/>
            <a:chOff x="0" y="0"/>
            <a:chExt cx="812800" cy="468055"/>
          </a:xfrm>
        </p:grpSpPr>
        <p:sp>
          <p:nvSpPr>
            <p:cNvPr id="13" name="Freeform 13"/>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14" name="TextBox 14"/>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AES 192</a:t>
              </a:r>
            </a:p>
          </p:txBody>
        </p:sp>
      </p:grpSp>
      <p:grpSp>
        <p:nvGrpSpPr>
          <p:cNvPr id="15" name="Group 15"/>
          <p:cNvGrpSpPr/>
          <p:nvPr/>
        </p:nvGrpSpPr>
        <p:grpSpPr>
          <a:xfrm>
            <a:off x="10955522" y="3865929"/>
            <a:ext cx="3086100" cy="1777145"/>
            <a:chOff x="0" y="0"/>
            <a:chExt cx="812800" cy="468055"/>
          </a:xfrm>
        </p:grpSpPr>
        <p:sp>
          <p:nvSpPr>
            <p:cNvPr id="16" name="Freeform 16"/>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17" name="TextBox 17"/>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AES 256</a:t>
              </a:r>
            </a:p>
          </p:txBody>
        </p:sp>
      </p:grpSp>
      <p:grpSp>
        <p:nvGrpSpPr>
          <p:cNvPr id="18" name="Group 18"/>
          <p:cNvGrpSpPr/>
          <p:nvPr/>
        </p:nvGrpSpPr>
        <p:grpSpPr>
          <a:xfrm>
            <a:off x="7600950" y="7481155"/>
            <a:ext cx="3086100" cy="1777145"/>
            <a:chOff x="0" y="0"/>
            <a:chExt cx="812800" cy="468055"/>
          </a:xfrm>
        </p:grpSpPr>
        <p:sp>
          <p:nvSpPr>
            <p:cNvPr id="19" name="Freeform 19"/>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0" name="TextBox 20"/>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4D75E"/>
                  </a:solidFill>
                  <a:latin typeface="Codec Pro Bold"/>
                  <a:ea typeface="Codec Pro Bold"/>
                  <a:cs typeface="Codec Pro Bold"/>
                  <a:sym typeface="Codec Pro Bold"/>
                </a:rPr>
                <a:t>AES 256</a:t>
              </a:r>
            </a:p>
          </p:txBody>
        </p:sp>
      </p:grpSp>
      <p:sp>
        <p:nvSpPr>
          <p:cNvPr id="21" name="AutoShape 21"/>
          <p:cNvSpPr/>
          <p:nvPr/>
        </p:nvSpPr>
        <p:spPr>
          <a:xfrm>
            <a:off x="5791200" y="5643075"/>
            <a:ext cx="3108977" cy="1849111"/>
          </a:xfrm>
          <a:prstGeom prst="line">
            <a:avLst/>
          </a:prstGeom>
          <a:ln w="38100" cap="flat">
            <a:solidFill>
              <a:srgbClr val="FFFFFF"/>
            </a:solidFill>
            <a:prstDash val="solid"/>
            <a:headEnd type="none" w="sm" len="sm"/>
            <a:tailEnd type="triangle" w="lg" len="med"/>
          </a:ln>
        </p:spPr>
      </p:sp>
      <p:sp>
        <p:nvSpPr>
          <p:cNvPr id="22" name="AutoShape 22"/>
          <p:cNvSpPr/>
          <p:nvPr/>
        </p:nvSpPr>
        <p:spPr>
          <a:xfrm>
            <a:off x="9144000" y="5643075"/>
            <a:ext cx="0" cy="1838080"/>
          </a:xfrm>
          <a:prstGeom prst="line">
            <a:avLst/>
          </a:prstGeom>
          <a:ln w="38100" cap="flat">
            <a:solidFill>
              <a:srgbClr val="FFFFFF"/>
            </a:solidFill>
            <a:prstDash val="solid"/>
            <a:headEnd type="none" w="sm" len="sm"/>
            <a:tailEnd type="triangle" w="lg" len="med"/>
          </a:ln>
        </p:spPr>
      </p:sp>
      <p:sp>
        <p:nvSpPr>
          <p:cNvPr id="23" name="AutoShape 23"/>
          <p:cNvSpPr/>
          <p:nvPr/>
        </p:nvSpPr>
        <p:spPr>
          <a:xfrm flipH="1">
            <a:off x="9397043" y="5643075"/>
            <a:ext cx="3101530" cy="1849970"/>
          </a:xfrm>
          <a:prstGeom prst="line">
            <a:avLst/>
          </a:prstGeom>
          <a:ln w="38100" cap="flat">
            <a:solidFill>
              <a:srgbClr val="FFFFFF"/>
            </a:solidFill>
            <a:prstDash val="solid"/>
            <a:headEnd type="none" w="sm" len="sm"/>
            <a:tailEnd type="triangle" w="lg" len="med"/>
          </a:ln>
        </p:spPr>
      </p:sp>
      <p:sp>
        <p:nvSpPr>
          <p:cNvPr id="24" name="TextBox 24"/>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#CNSA 2.0</a:t>
            </a:r>
          </a:p>
        </p:txBody>
      </p:sp>
      <p:sp>
        <p:nvSpPr>
          <p:cNvPr id="25" name="TextBox 5">
            <a:extLst>
              <a:ext uri="{FF2B5EF4-FFF2-40B4-BE49-F238E27FC236}">
                <a16:creationId xmlns:a16="http://schemas.microsoft.com/office/drawing/2014/main" id="{7DB8B1A8-93E0-2D58-850D-ACFFF4F9812E}"/>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26" name="TextBox 7">
            <a:extLst>
              <a:ext uri="{FF2B5EF4-FFF2-40B4-BE49-F238E27FC236}">
                <a16:creationId xmlns:a16="http://schemas.microsoft.com/office/drawing/2014/main" id="{390F6C08-5FC9-ECC2-8C46-182A39BA9796}"/>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4248150" y="3865929"/>
            <a:ext cx="3086100" cy="1777145"/>
            <a:chOff x="0" y="0"/>
            <a:chExt cx="812800" cy="468055"/>
          </a:xfrm>
        </p:grpSpPr>
        <p:sp>
          <p:nvSpPr>
            <p:cNvPr id="4" name="Freeform 4"/>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5" name="TextBox 5"/>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DH</a:t>
              </a:r>
            </a:p>
          </p:txBody>
        </p:sp>
      </p:grpSp>
      <p:sp>
        <p:nvSpPr>
          <p:cNvPr id="7" name="TextBox 7"/>
          <p:cNvSpPr txBox="1"/>
          <p:nvPr/>
        </p:nvSpPr>
        <p:spPr>
          <a:xfrm>
            <a:off x="1028700" y="1694246"/>
            <a:ext cx="15672519"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How to select the correct PQC algorithms</a:t>
            </a:r>
          </a:p>
        </p:txBody>
      </p:sp>
      <p:sp>
        <p:nvSpPr>
          <p:cNvPr id="8" name="TextBox 8"/>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9" name="TextBox 9"/>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1" name="TextBox 11"/>
          <p:cNvSpPr txBox="1"/>
          <p:nvPr/>
        </p:nvSpPr>
        <p:spPr>
          <a:xfrm>
            <a:off x="1028700" y="2692085"/>
            <a:ext cx="8961767"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Key establishment</a:t>
            </a:r>
          </a:p>
        </p:txBody>
      </p:sp>
      <p:grpSp>
        <p:nvGrpSpPr>
          <p:cNvPr id="12" name="Group 12"/>
          <p:cNvGrpSpPr/>
          <p:nvPr/>
        </p:nvGrpSpPr>
        <p:grpSpPr>
          <a:xfrm>
            <a:off x="7600950" y="3865929"/>
            <a:ext cx="3086100" cy="1777145"/>
            <a:chOff x="0" y="0"/>
            <a:chExt cx="812800" cy="468055"/>
          </a:xfrm>
        </p:grpSpPr>
        <p:sp>
          <p:nvSpPr>
            <p:cNvPr id="13" name="Freeform 13"/>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14" name="TextBox 14"/>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ECDH</a:t>
              </a:r>
            </a:p>
          </p:txBody>
        </p:sp>
      </p:grpSp>
      <p:grpSp>
        <p:nvGrpSpPr>
          <p:cNvPr id="15" name="Group 15"/>
          <p:cNvGrpSpPr/>
          <p:nvPr/>
        </p:nvGrpSpPr>
        <p:grpSpPr>
          <a:xfrm>
            <a:off x="10955522" y="3865929"/>
            <a:ext cx="3086100" cy="1777145"/>
            <a:chOff x="0" y="0"/>
            <a:chExt cx="812800" cy="468055"/>
          </a:xfrm>
        </p:grpSpPr>
        <p:sp>
          <p:nvSpPr>
            <p:cNvPr id="16" name="Freeform 16"/>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17" name="TextBox 17"/>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RSA</a:t>
              </a:r>
            </a:p>
          </p:txBody>
        </p:sp>
      </p:grpSp>
      <p:grpSp>
        <p:nvGrpSpPr>
          <p:cNvPr id="18" name="Group 18"/>
          <p:cNvGrpSpPr/>
          <p:nvPr/>
        </p:nvGrpSpPr>
        <p:grpSpPr>
          <a:xfrm>
            <a:off x="7600950" y="7481155"/>
            <a:ext cx="3086100" cy="1777145"/>
            <a:chOff x="0" y="0"/>
            <a:chExt cx="812800" cy="468055"/>
          </a:xfrm>
        </p:grpSpPr>
        <p:sp>
          <p:nvSpPr>
            <p:cNvPr id="19" name="Freeform 19"/>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0" name="TextBox 20"/>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4D75E"/>
                  </a:solidFill>
                  <a:latin typeface="Codec Pro Bold"/>
                  <a:ea typeface="Codec Pro Bold"/>
                  <a:cs typeface="Codec Pro Bold"/>
                  <a:sym typeface="Codec Pro Bold"/>
                </a:rPr>
                <a:t>ML-KEM</a:t>
              </a:r>
            </a:p>
          </p:txBody>
        </p:sp>
      </p:grpSp>
      <p:sp>
        <p:nvSpPr>
          <p:cNvPr id="21" name="AutoShape 21"/>
          <p:cNvSpPr/>
          <p:nvPr/>
        </p:nvSpPr>
        <p:spPr>
          <a:xfrm>
            <a:off x="5791200" y="5643075"/>
            <a:ext cx="3108977" cy="1849111"/>
          </a:xfrm>
          <a:prstGeom prst="line">
            <a:avLst/>
          </a:prstGeom>
          <a:ln w="38100" cap="flat">
            <a:solidFill>
              <a:srgbClr val="FFFFFF"/>
            </a:solidFill>
            <a:prstDash val="solid"/>
            <a:headEnd type="none" w="sm" len="sm"/>
            <a:tailEnd type="triangle" w="lg" len="med"/>
          </a:ln>
        </p:spPr>
      </p:sp>
      <p:sp>
        <p:nvSpPr>
          <p:cNvPr id="22" name="AutoShape 22"/>
          <p:cNvSpPr/>
          <p:nvPr/>
        </p:nvSpPr>
        <p:spPr>
          <a:xfrm>
            <a:off x="9144000" y="5643075"/>
            <a:ext cx="0" cy="1838080"/>
          </a:xfrm>
          <a:prstGeom prst="line">
            <a:avLst/>
          </a:prstGeom>
          <a:ln w="38100" cap="flat">
            <a:solidFill>
              <a:srgbClr val="FFFFFF"/>
            </a:solidFill>
            <a:prstDash val="solid"/>
            <a:headEnd type="none" w="sm" len="sm"/>
            <a:tailEnd type="triangle" w="lg" len="med"/>
          </a:ln>
        </p:spPr>
      </p:sp>
      <p:sp>
        <p:nvSpPr>
          <p:cNvPr id="23" name="AutoShape 23"/>
          <p:cNvSpPr/>
          <p:nvPr/>
        </p:nvSpPr>
        <p:spPr>
          <a:xfrm flipH="1">
            <a:off x="9397043" y="5643075"/>
            <a:ext cx="3101530" cy="1849970"/>
          </a:xfrm>
          <a:prstGeom prst="line">
            <a:avLst/>
          </a:prstGeom>
          <a:ln w="38100" cap="flat">
            <a:solidFill>
              <a:srgbClr val="FFFFFF"/>
            </a:solidFill>
            <a:prstDash val="solid"/>
            <a:headEnd type="none" w="sm" len="sm"/>
            <a:tailEnd type="triangle" w="lg" len="med"/>
          </a:ln>
        </p:spPr>
      </p:sp>
      <p:sp>
        <p:nvSpPr>
          <p:cNvPr id="24" name="TextBox 24"/>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#CNSA 2.0</a:t>
            </a:r>
          </a:p>
        </p:txBody>
      </p:sp>
      <p:sp>
        <p:nvSpPr>
          <p:cNvPr id="25" name="TextBox 5">
            <a:extLst>
              <a:ext uri="{FF2B5EF4-FFF2-40B4-BE49-F238E27FC236}">
                <a16:creationId xmlns:a16="http://schemas.microsoft.com/office/drawing/2014/main" id="{8EEC424C-23AD-01C4-98ED-D4E2B8A3E53E}"/>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26" name="TextBox 7">
            <a:extLst>
              <a:ext uri="{FF2B5EF4-FFF2-40B4-BE49-F238E27FC236}">
                <a16:creationId xmlns:a16="http://schemas.microsoft.com/office/drawing/2014/main" id="{000FEAD0-0044-F7A1-DD51-A4E01D6880C3}"/>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5349725" y="2719164"/>
            <a:ext cx="1824667" cy="1050743"/>
            <a:chOff x="0" y="0"/>
            <a:chExt cx="812800" cy="468055"/>
          </a:xfrm>
        </p:grpSpPr>
        <p:sp>
          <p:nvSpPr>
            <p:cNvPr id="4" name="Freeform 4"/>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5" name="TextBox 5"/>
            <p:cNvSpPr txBox="1"/>
            <p:nvPr/>
          </p:nvSpPr>
          <p:spPr>
            <a:xfrm>
              <a:off x="76200" y="-41845"/>
              <a:ext cx="660400" cy="466019"/>
            </a:xfrm>
            <a:prstGeom prst="rect">
              <a:avLst/>
            </a:prstGeom>
          </p:spPr>
          <p:txBody>
            <a:bodyPr lIns="50800" tIns="50800" rIns="50800" bIns="50800" rtlCol="0" anchor="ctr"/>
            <a:lstStyle/>
            <a:p>
              <a:pPr algn="ctr">
                <a:lnSpc>
                  <a:spcPts val="2800"/>
                </a:lnSpc>
              </a:pPr>
              <a:r>
                <a:rPr lang="en-US" sz="2000" b="1" dirty="0">
                  <a:solidFill>
                    <a:srgbClr val="FFFFFF"/>
                  </a:solidFill>
                  <a:latin typeface="Codec Pro Bold"/>
                  <a:ea typeface="Codec Pro Bold"/>
                  <a:cs typeface="Codec Pro Bold"/>
                  <a:sym typeface="Codec Pro Bold"/>
                </a:rPr>
                <a:t>ECDSA</a:t>
              </a:r>
            </a:p>
          </p:txBody>
        </p:sp>
      </p:grpSp>
      <p:sp>
        <p:nvSpPr>
          <p:cNvPr id="7" name="TextBox 7"/>
          <p:cNvSpPr txBox="1"/>
          <p:nvPr/>
        </p:nvSpPr>
        <p:spPr>
          <a:xfrm>
            <a:off x="1028700" y="1694246"/>
            <a:ext cx="15672519"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How to select the correct PQC algorithms</a:t>
            </a:r>
          </a:p>
        </p:txBody>
      </p:sp>
      <p:sp>
        <p:nvSpPr>
          <p:cNvPr id="8" name="TextBox 8"/>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9" name="TextBox 9"/>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1" name="TextBox 11"/>
          <p:cNvSpPr txBox="1"/>
          <p:nvPr/>
        </p:nvSpPr>
        <p:spPr>
          <a:xfrm>
            <a:off x="1028700" y="2692085"/>
            <a:ext cx="8961767"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Digital signing</a:t>
            </a:r>
          </a:p>
        </p:txBody>
      </p:sp>
      <p:grpSp>
        <p:nvGrpSpPr>
          <p:cNvPr id="12" name="Group 12"/>
          <p:cNvGrpSpPr/>
          <p:nvPr/>
        </p:nvGrpSpPr>
        <p:grpSpPr>
          <a:xfrm>
            <a:off x="8246286" y="4144291"/>
            <a:ext cx="1799657" cy="1217504"/>
            <a:chOff x="0" y="0"/>
            <a:chExt cx="1201442" cy="812800"/>
          </a:xfrm>
        </p:grpSpPr>
        <p:sp>
          <p:nvSpPr>
            <p:cNvPr id="13" name="Freeform 13"/>
            <p:cNvSpPr/>
            <p:nvPr/>
          </p:nvSpPr>
          <p:spPr>
            <a:xfrm>
              <a:off x="0" y="0"/>
              <a:ext cx="1201442" cy="812800"/>
            </a:xfrm>
            <a:custGeom>
              <a:avLst/>
              <a:gdLst/>
              <a:ahLst/>
              <a:cxnLst/>
              <a:rect l="l" t="t" r="r" b="b"/>
              <a:pathLst>
                <a:path w="1201442" h="812800">
                  <a:moveTo>
                    <a:pt x="600721" y="0"/>
                  </a:moveTo>
                  <a:lnTo>
                    <a:pt x="1201442" y="406400"/>
                  </a:lnTo>
                  <a:lnTo>
                    <a:pt x="600721" y="812800"/>
                  </a:lnTo>
                  <a:lnTo>
                    <a:pt x="0" y="406400"/>
                  </a:lnTo>
                  <a:lnTo>
                    <a:pt x="600721" y="0"/>
                  </a:lnTo>
                  <a:close/>
                </a:path>
              </a:pathLst>
            </a:custGeom>
            <a:solidFill>
              <a:srgbClr val="2C7FA9"/>
            </a:solidFill>
          </p:spPr>
        </p:sp>
        <p:sp>
          <p:nvSpPr>
            <p:cNvPr id="14" name="TextBox 14"/>
            <p:cNvSpPr txBox="1"/>
            <p:nvPr/>
          </p:nvSpPr>
          <p:spPr>
            <a:xfrm>
              <a:off x="206498" y="44450"/>
              <a:ext cx="788447" cy="628650"/>
            </a:xfrm>
            <a:prstGeom prst="rect">
              <a:avLst/>
            </a:prstGeom>
          </p:spPr>
          <p:txBody>
            <a:bodyPr lIns="50800" tIns="50800" rIns="50800" bIns="50800" rtlCol="0" anchor="ctr"/>
            <a:lstStyle/>
            <a:p>
              <a:pPr algn="ctr">
                <a:lnSpc>
                  <a:spcPts val="3461"/>
                </a:lnSpc>
              </a:pPr>
              <a:endParaRPr/>
            </a:p>
          </p:txBody>
        </p:sp>
      </p:grpSp>
      <p:grpSp>
        <p:nvGrpSpPr>
          <p:cNvPr id="15" name="Group 15"/>
          <p:cNvGrpSpPr/>
          <p:nvPr/>
        </p:nvGrpSpPr>
        <p:grpSpPr>
          <a:xfrm>
            <a:off x="8244172" y="5733270"/>
            <a:ext cx="1799657" cy="1217504"/>
            <a:chOff x="0" y="0"/>
            <a:chExt cx="1201442" cy="812800"/>
          </a:xfrm>
        </p:grpSpPr>
        <p:sp>
          <p:nvSpPr>
            <p:cNvPr id="16" name="Freeform 16"/>
            <p:cNvSpPr/>
            <p:nvPr/>
          </p:nvSpPr>
          <p:spPr>
            <a:xfrm>
              <a:off x="0" y="0"/>
              <a:ext cx="1201442" cy="812800"/>
            </a:xfrm>
            <a:custGeom>
              <a:avLst/>
              <a:gdLst/>
              <a:ahLst/>
              <a:cxnLst/>
              <a:rect l="l" t="t" r="r" b="b"/>
              <a:pathLst>
                <a:path w="1201442" h="812800">
                  <a:moveTo>
                    <a:pt x="600721" y="0"/>
                  </a:moveTo>
                  <a:lnTo>
                    <a:pt x="1201442" y="406400"/>
                  </a:lnTo>
                  <a:lnTo>
                    <a:pt x="600721" y="812800"/>
                  </a:lnTo>
                  <a:lnTo>
                    <a:pt x="0" y="406400"/>
                  </a:lnTo>
                  <a:lnTo>
                    <a:pt x="600721" y="0"/>
                  </a:lnTo>
                  <a:close/>
                </a:path>
              </a:pathLst>
            </a:custGeom>
            <a:solidFill>
              <a:srgbClr val="2C7FA9"/>
            </a:solidFill>
          </p:spPr>
        </p:sp>
        <p:sp>
          <p:nvSpPr>
            <p:cNvPr id="17" name="TextBox 17"/>
            <p:cNvSpPr txBox="1"/>
            <p:nvPr/>
          </p:nvSpPr>
          <p:spPr>
            <a:xfrm>
              <a:off x="206498" y="44450"/>
              <a:ext cx="788447" cy="628650"/>
            </a:xfrm>
            <a:prstGeom prst="rect">
              <a:avLst/>
            </a:prstGeom>
          </p:spPr>
          <p:txBody>
            <a:bodyPr lIns="50800" tIns="50800" rIns="50800" bIns="50800" rtlCol="0" anchor="ctr"/>
            <a:lstStyle/>
            <a:p>
              <a:pPr algn="ctr">
                <a:lnSpc>
                  <a:spcPts val="3461"/>
                </a:lnSpc>
              </a:pPr>
              <a:endParaRPr/>
            </a:p>
          </p:txBody>
        </p:sp>
      </p:grpSp>
      <p:grpSp>
        <p:nvGrpSpPr>
          <p:cNvPr id="18" name="Group 18"/>
          <p:cNvGrpSpPr/>
          <p:nvPr/>
        </p:nvGrpSpPr>
        <p:grpSpPr>
          <a:xfrm>
            <a:off x="8246286" y="7322249"/>
            <a:ext cx="1799657" cy="1217504"/>
            <a:chOff x="0" y="0"/>
            <a:chExt cx="1201442" cy="812800"/>
          </a:xfrm>
        </p:grpSpPr>
        <p:sp>
          <p:nvSpPr>
            <p:cNvPr id="19" name="Freeform 19"/>
            <p:cNvSpPr/>
            <p:nvPr/>
          </p:nvSpPr>
          <p:spPr>
            <a:xfrm>
              <a:off x="0" y="0"/>
              <a:ext cx="1201442" cy="812800"/>
            </a:xfrm>
            <a:custGeom>
              <a:avLst/>
              <a:gdLst/>
              <a:ahLst/>
              <a:cxnLst/>
              <a:rect l="l" t="t" r="r" b="b"/>
              <a:pathLst>
                <a:path w="1201442" h="812800">
                  <a:moveTo>
                    <a:pt x="600721" y="0"/>
                  </a:moveTo>
                  <a:lnTo>
                    <a:pt x="1201442" y="406400"/>
                  </a:lnTo>
                  <a:lnTo>
                    <a:pt x="600721" y="812800"/>
                  </a:lnTo>
                  <a:lnTo>
                    <a:pt x="0" y="406400"/>
                  </a:lnTo>
                  <a:lnTo>
                    <a:pt x="600721" y="0"/>
                  </a:lnTo>
                  <a:close/>
                </a:path>
              </a:pathLst>
            </a:custGeom>
            <a:solidFill>
              <a:srgbClr val="2C7FA9"/>
            </a:solidFill>
          </p:spPr>
        </p:sp>
        <p:sp>
          <p:nvSpPr>
            <p:cNvPr id="20" name="TextBox 20"/>
            <p:cNvSpPr txBox="1"/>
            <p:nvPr/>
          </p:nvSpPr>
          <p:spPr>
            <a:xfrm>
              <a:off x="206498" y="44450"/>
              <a:ext cx="788447" cy="628650"/>
            </a:xfrm>
            <a:prstGeom prst="rect">
              <a:avLst/>
            </a:prstGeom>
          </p:spPr>
          <p:txBody>
            <a:bodyPr lIns="50800" tIns="50800" rIns="50800" bIns="50800" rtlCol="0" anchor="ctr"/>
            <a:lstStyle/>
            <a:p>
              <a:pPr algn="ctr">
                <a:lnSpc>
                  <a:spcPts val="3461"/>
                </a:lnSpc>
              </a:pPr>
              <a:endParaRPr/>
            </a:p>
          </p:txBody>
        </p:sp>
      </p:grpSp>
      <p:grpSp>
        <p:nvGrpSpPr>
          <p:cNvPr id="21" name="Group 21"/>
          <p:cNvGrpSpPr/>
          <p:nvPr/>
        </p:nvGrpSpPr>
        <p:grpSpPr>
          <a:xfrm>
            <a:off x="8231667" y="2719164"/>
            <a:ext cx="1824667" cy="1050743"/>
            <a:chOff x="0" y="0"/>
            <a:chExt cx="812800" cy="468055"/>
          </a:xfrm>
        </p:grpSpPr>
        <p:sp>
          <p:nvSpPr>
            <p:cNvPr id="22" name="Freeform 22"/>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3" name="TextBox 23"/>
            <p:cNvSpPr txBox="1"/>
            <p:nvPr/>
          </p:nvSpPr>
          <p:spPr>
            <a:xfrm>
              <a:off x="76200" y="-41845"/>
              <a:ext cx="660400" cy="466019"/>
            </a:xfrm>
            <a:prstGeom prst="rect">
              <a:avLst/>
            </a:prstGeom>
          </p:spPr>
          <p:txBody>
            <a:bodyPr lIns="50800" tIns="50800" rIns="50800" bIns="50800" rtlCol="0" anchor="ctr"/>
            <a:lstStyle/>
            <a:p>
              <a:pPr algn="ctr">
                <a:lnSpc>
                  <a:spcPts val="2800"/>
                </a:lnSpc>
              </a:pPr>
              <a:r>
                <a:rPr lang="en-US" sz="2000" b="1" dirty="0">
                  <a:solidFill>
                    <a:srgbClr val="FFFFFF"/>
                  </a:solidFill>
                  <a:latin typeface="Codec Pro Bold"/>
                  <a:ea typeface="Codec Pro Bold"/>
                  <a:cs typeface="Codec Pro Bold"/>
                  <a:sym typeface="Codec Pro Bold"/>
                </a:rPr>
                <a:t>RSA</a:t>
              </a:r>
            </a:p>
          </p:txBody>
        </p:sp>
      </p:grpSp>
      <p:grpSp>
        <p:nvGrpSpPr>
          <p:cNvPr id="24" name="Group 24"/>
          <p:cNvGrpSpPr/>
          <p:nvPr/>
        </p:nvGrpSpPr>
        <p:grpSpPr>
          <a:xfrm>
            <a:off x="11109379" y="2719164"/>
            <a:ext cx="1824667" cy="1050743"/>
            <a:chOff x="0" y="0"/>
            <a:chExt cx="812800" cy="468055"/>
          </a:xfrm>
        </p:grpSpPr>
        <p:sp>
          <p:nvSpPr>
            <p:cNvPr id="25" name="Freeform 25"/>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6" name="TextBox 26"/>
            <p:cNvSpPr txBox="1"/>
            <p:nvPr/>
          </p:nvSpPr>
          <p:spPr>
            <a:xfrm>
              <a:off x="76200" y="-41845"/>
              <a:ext cx="660400" cy="466019"/>
            </a:xfrm>
            <a:prstGeom prst="rect">
              <a:avLst/>
            </a:prstGeom>
          </p:spPr>
          <p:txBody>
            <a:bodyPr lIns="50800" tIns="50800" rIns="50800" bIns="50800" rtlCol="0" anchor="ctr"/>
            <a:lstStyle/>
            <a:p>
              <a:pPr algn="ctr">
                <a:lnSpc>
                  <a:spcPts val="2800"/>
                </a:lnSpc>
              </a:pPr>
              <a:r>
                <a:rPr lang="en-US" sz="2000" b="1" dirty="0">
                  <a:solidFill>
                    <a:srgbClr val="FFFFFF"/>
                  </a:solidFill>
                  <a:latin typeface="Codec Pro Bold"/>
                  <a:ea typeface="Codec Pro Bold"/>
                  <a:cs typeface="Codec Pro Bold"/>
                  <a:sym typeface="Codec Pro Bold"/>
                </a:rPr>
                <a:t>DSA</a:t>
              </a:r>
            </a:p>
          </p:txBody>
        </p:sp>
      </p:grpSp>
      <p:grpSp>
        <p:nvGrpSpPr>
          <p:cNvPr id="27" name="Group 27"/>
          <p:cNvGrpSpPr/>
          <p:nvPr/>
        </p:nvGrpSpPr>
        <p:grpSpPr>
          <a:xfrm>
            <a:off x="5362230" y="8799604"/>
            <a:ext cx="1824667" cy="1050743"/>
            <a:chOff x="0" y="0"/>
            <a:chExt cx="812800" cy="468055"/>
          </a:xfrm>
        </p:grpSpPr>
        <p:sp>
          <p:nvSpPr>
            <p:cNvPr id="28" name="Freeform 28"/>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9" name="TextBox 29"/>
            <p:cNvSpPr txBox="1"/>
            <p:nvPr/>
          </p:nvSpPr>
          <p:spPr>
            <a:xfrm>
              <a:off x="76200" y="-41845"/>
              <a:ext cx="660400" cy="466019"/>
            </a:xfrm>
            <a:prstGeom prst="rect">
              <a:avLst/>
            </a:prstGeom>
          </p:spPr>
          <p:txBody>
            <a:bodyPr lIns="50800" tIns="50800" rIns="50800" bIns="50800" rtlCol="0" anchor="ctr"/>
            <a:lstStyle/>
            <a:p>
              <a:pPr algn="ctr">
                <a:lnSpc>
                  <a:spcPts val="2800"/>
                </a:lnSpc>
              </a:pPr>
              <a:r>
                <a:rPr lang="en-US" sz="2000" b="1">
                  <a:solidFill>
                    <a:srgbClr val="F4D75E"/>
                  </a:solidFill>
                  <a:latin typeface="Codec Pro Bold"/>
                  <a:ea typeface="Codec Pro Bold"/>
                  <a:cs typeface="Codec Pro Bold"/>
                  <a:sym typeface="Codec Pro Bold"/>
                </a:rPr>
                <a:t>ML-DSA</a:t>
              </a:r>
            </a:p>
          </p:txBody>
        </p:sp>
      </p:grpSp>
      <p:grpSp>
        <p:nvGrpSpPr>
          <p:cNvPr id="30" name="Group 30"/>
          <p:cNvGrpSpPr/>
          <p:nvPr/>
        </p:nvGrpSpPr>
        <p:grpSpPr>
          <a:xfrm>
            <a:off x="8231667" y="8799604"/>
            <a:ext cx="1824667" cy="1050743"/>
            <a:chOff x="0" y="0"/>
            <a:chExt cx="812800" cy="468055"/>
          </a:xfrm>
        </p:grpSpPr>
        <p:sp>
          <p:nvSpPr>
            <p:cNvPr id="31" name="Freeform 31"/>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32" name="TextBox 32"/>
            <p:cNvSpPr txBox="1"/>
            <p:nvPr/>
          </p:nvSpPr>
          <p:spPr>
            <a:xfrm>
              <a:off x="76200" y="-41845"/>
              <a:ext cx="660400" cy="466019"/>
            </a:xfrm>
            <a:prstGeom prst="rect">
              <a:avLst/>
            </a:prstGeom>
          </p:spPr>
          <p:txBody>
            <a:bodyPr lIns="50800" tIns="50800" rIns="50800" bIns="50800" rtlCol="0" anchor="ctr"/>
            <a:lstStyle/>
            <a:p>
              <a:pPr algn="ctr">
                <a:lnSpc>
                  <a:spcPts val="2800"/>
                </a:lnSpc>
              </a:pPr>
              <a:r>
                <a:rPr lang="en-US" sz="2000" b="1">
                  <a:solidFill>
                    <a:srgbClr val="F4D75E"/>
                  </a:solidFill>
                  <a:latin typeface="Codec Pro Bold"/>
                  <a:ea typeface="Codec Pro Bold"/>
                  <a:cs typeface="Codec Pro Bold"/>
                  <a:sym typeface="Codec Pro Bold"/>
                </a:rPr>
                <a:t>XMSS</a:t>
              </a:r>
            </a:p>
          </p:txBody>
        </p:sp>
      </p:grpSp>
      <p:grpSp>
        <p:nvGrpSpPr>
          <p:cNvPr id="33" name="Group 33"/>
          <p:cNvGrpSpPr/>
          <p:nvPr/>
        </p:nvGrpSpPr>
        <p:grpSpPr>
          <a:xfrm>
            <a:off x="11161211" y="8799604"/>
            <a:ext cx="1824667" cy="1050743"/>
            <a:chOff x="0" y="0"/>
            <a:chExt cx="812800" cy="468055"/>
          </a:xfrm>
        </p:grpSpPr>
        <p:sp>
          <p:nvSpPr>
            <p:cNvPr id="34" name="Freeform 34"/>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35" name="TextBox 35"/>
            <p:cNvSpPr txBox="1"/>
            <p:nvPr/>
          </p:nvSpPr>
          <p:spPr>
            <a:xfrm>
              <a:off x="76200" y="-41845"/>
              <a:ext cx="660400" cy="466019"/>
            </a:xfrm>
            <a:prstGeom prst="rect">
              <a:avLst/>
            </a:prstGeom>
          </p:spPr>
          <p:txBody>
            <a:bodyPr lIns="50800" tIns="50800" rIns="50800" bIns="50800" rtlCol="0" anchor="ctr"/>
            <a:lstStyle/>
            <a:p>
              <a:pPr algn="ctr">
                <a:lnSpc>
                  <a:spcPts val="2800"/>
                </a:lnSpc>
              </a:pPr>
              <a:r>
                <a:rPr lang="en-US" sz="2000" b="1">
                  <a:solidFill>
                    <a:srgbClr val="F4D75E"/>
                  </a:solidFill>
                  <a:latin typeface="Codec Pro Bold"/>
                  <a:ea typeface="Codec Pro Bold"/>
                  <a:cs typeface="Codec Pro Bold"/>
                  <a:sym typeface="Codec Pro Bold"/>
                </a:rPr>
                <a:t>LMS</a:t>
              </a:r>
            </a:p>
          </p:txBody>
        </p:sp>
      </p:grpSp>
      <p:sp>
        <p:nvSpPr>
          <p:cNvPr id="36" name="AutoShape 36"/>
          <p:cNvSpPr/>
          <p:nvPr/>
        </p:nvSpPr>
        <p:spPr>
          <a:xfrm>
            <a:off x="9144000" y="3769907"/>
            <a:ext cx="2115" cy="374383"/>
          </a:xfrm>
          <a:prstGeom prst="line">
            <a:avLst/>
          </a:prstGeom>
          <a:ln w="38100" cap="flat">
            <a:solidFill>
              <a:srgbClr val="FFFFFF"/>
            </a:solidFill>
            <a:prstDash val="solid"/>
            <a:headEnd type="none" w="sm" len="sm"/>
            <a:tailEnd type="triangle" w="lg" len="med"/>
          </a:ln>
        </p:spPr>
      </p:sp>
      <p:sp>
        <p:nvSpPr>
          <p:cNvPr id="37" name="AutoShape 37"/>
          <p:cNvSpPr/>
          <p:nvPr/>
        </p:nvSpPr>
        <p:spPr>
          <a:xfrm>
            <a:off x="6262058" y="3769907"/>
            <a:ext cx="2799905" cy="374383"/>
          </a:xfrm>
          <a:prstGeom prst="line">
            <a:avLst/>
          </a:prstGeom>
          <a:ln w="38100" cap="flat">
            <a:solidFill>
              <a:srgbClr val="FFFFFF"/>
            </a:solidFill>
            <a:prstDash val="solid"/>
            <a:headEnd type="none" w="sm" len="sm"/>
            <a:tailEnd type="triangle" w="lg" len="med"/>
          </a:ln>
        </p:spPr>
      </p:sp>
      <p:sp>
        <p:nvSpPr>
          <p:cNvPr id="38" name="AutoShape 38"/>
          <p:cNvSpPr/>
          <p:nvPr/>
        </p:nvSpPr>
        <p:spPr>
          <a:xfrm flipH="1">
            <a:off x="9223220" y="3769907"/>
            <a:ext cx="2798492" cy="374383"/>
          </a:xfrm>
          <a:prstGeom prst="line">
            <a:avLst/>
          </a:prstGeom>
          <a:ln w="38100" cap="flat">
            <a:solidFill>
              <a:srgbClr val="FFFFFF"/>
            </a:solidFill>
            <a:prstDash val="solid"/>
            <a:headEnd type="none" w="sm" len="sm"/>
            <a:tailEnd type="triangle" w="lg" len="med"/>
          </a:ln>
        </p:spPr>
      </p:sp>
      <p:sp>
        <p:nvSpPr>
          <p:cNvPr id="39" name="AutoShape 39"/>
          <p:cNvSpPr/>
          <p:nvPr/>
        </p:nvSpPr>
        <p:spPr>
          <a:xfrm flipH="1">
            <a:off x="9144000" y="5361795"/>
            <a:ext cx="2115" cy="371475"/>
          </a:xfrm>
          <a:prstGeom prst="line">
            <a:avLst/>
          </a:prstGeom>
          <a:ln w="38100" cap="flat">
            <a:solidFill>
              <a:srgbClr val="FFFFFF"/>
            </a:solidFill>
            <a:prstDash val="solid"/>
            <a:headEnd type="none" w="sm" len="sm"/>
            <a:tailEnd type="triangle" w="lg" len="med"/>
          </a:ln>
        </p:spPr>
      </p:sp>
      <p:sp>
        <p:nvSpPr>
          <p:cNvPr id="40" name="AutoShape 40"/>
          <p:cNvSpPr/>
          <p:nvPr/>
        </p:nvSpPr>
        <p:spPr>
          <a:xfrm>
            <a:off x="9144000" y="6950774"/>
            <a:ext cx="2115" cy="371475"/>
          </a:xfrm>
          <a:prstGeom prst="line">
            <a:avLst/>
          </a:prstGeom>
          <a:ln w="38100" cap="flat">
            <a:solidFill>
              <a:srgbClr val="FFFFFF"/>
            </a:solidFill>
            <a:prstDash val="solid"/>
            <a:headEnd type="none" w="sm" len="sm"/>
            <a:tailEnd type="triangle" w="lg" len="med"/>
          </a:ln>
        </p:spPr>
      </p:sp>
      <p:sp>
        <p:nvSpPr>
          <p:cNvPr id="41" name="AutoShape 41"/>
          <p:cNvSpPr/>
          <p:nvPr/>
        </p:nvSpPr>
        <p:spPr>
          <a:xfrm flipH="1">
            <a:off x="6477000" y="6342022"/>
            <a:ext cx="1767171" cy="0"/>
          </a:xfrm>
          <a:prstGeom prst="line">
            <a:avLst/>
          </a:prstGeom>
          <a:ln w="38100" cap="flat">
            <a:solidFill>
              <a:srgbClr val="FFFFFF"/>
            </a:solidFill>
            <a:prstDash val="solid"/>
            <a:headEnd type="none" w="sm" len="sm"/>
            <a:tailEnd type="arrow" w="med" len="sm"/>
          </a:ln>
        </p:spPr>
      </p:sp>
      <p:sp>
        <p:nvSpPr>
          <p:cNvPr id="43" name="AutoShape 43"/>
          <p:cNvSpPr/>
          <p:nvPr/>
        </p:nvSpPr>
        <p:spPr>
          <a:xfrm flipH="1">
            <a:off x="9143999" y="8539754"/>
            <a:ext cx="2115" cy="259850"/>
          </a:xfrm>
          <a:prstGeom prst="line">
            <a:avLst/>
          </a:prstGeom>
          <a:ln w="38100" cap="flat">
            <a:solidFill>
              <a:srgbClr val="FFFFFF"/>
            </a:solidFill>
            <a:prstDash val="solid"/>
            <a:headEnd type="none" w="sm" len="sm"/>
            <a:tailEnd type="triangle" w="lg" len="med"/>
          </a:ln>
        </p:spPr>
      </p:sp>
      <p:sp>
        <p:nvSpPr>
          <p:cNvPr id="45" name="TextBox 45"/>
          <p:cNvSpPr txBox="1"/>
          <p:nvPr/>
        </p:nvSpPr>
        <p:spPr>
          <a:xfrm>
            <a:off x="7038448" y="6476071"/>
            <a:ext cx="616021" cy="387350"/>
          </a:xfrm>
          <a:prstGeom prst="rect">
            <a:avLst/>
          </a:prstGeom>
        </p:spPr>
        <p:txBody>
          <a:bodyPr lIns="0" tIns="0" rIns="0" bIns="0" rtlCol="0" anchor="t">
            <a:spAutoFit/>
          </a:bodyPr>
          <a:lstStyle/>
          <a:p>
            <a:pPr algn="just">
              <a:lnSpc>
                <a:spcPts val="2800"/>
              </a:lnSpc>
            </a:pPr>
            <a:r>
              <a:rPr lang="en-US" sz="2000" dirty="0">
                <a:solidFill>
                  <a:srgbClr val="FFFFFF"/>
                </a:solidFill>
                <a:latin typeface="Codec Pro"/>
                <a:ea typeface="Codec Pro"/>
                <a:cs typeface="Codec Pro"/>
                <a:sym typeface="Codec Pro"/>
              </a:rPr>
              <a:t>No</a:t>
            </a:r>
          </a:p>
        </p:txBody>
      </p:sp>
      <p:sp>
        <p:nvSpPr>
          <p:cNvPr id="46" name="TextBox 46"/>
          <p:cNvSpPr txBox="1"/>
          <p:nvPr/>
        </p:nvSpPr>
        <p:spPr>
          <a:xfrm>
            <a:off x="7186897" y="4668777"/>
            <a:ext cx="705947" cy="387350"/>
          </a:xfrm>
          <a:prstGeom prst="rect">
            <a:avLst/>
          </a:prstGeom>
        </p:spPr>
        <p:txBody>
          <a:bodyPr lIns="0" tIns="0" rIns="0" bIns="0" rtlCol="0" anchor="t">
            <a:spAutoFit/>
          </a:bodyPr>
          <a:lstStyle/>
          <a:p>
            <a:pPr algn="just">
              <a:lnSpc>
                <a:spcPts val="2800"/>
              </a:lnSpc>
            </a:pPr>
            <a:r>
              <a:rPr lang="en-US" sz="2000">
                <a:solidFill>
                  <a:srgbClr val="FFFFFF"/>
                </a:solidFill>
                <a:latin typeface="Codec Pro"/>
                <a:ea typeface="Codec Pro"/>
                <a:cs typeface="Codec Pro"/>
                <a:sym typeface="Codec Pro"/>
              </a:rPr>
              <a:t>No</a:t>
            </a:r>
          </a:p>
        </p:txBody>
      </p:sp>
      <p:sp>
        <p:nvSpPr>
          <p:cNvPr id="47" name="TextBox 47"/>
          <p:cNvSpPr txBox="1"/>
          <p:nvPr/>
        </p:nvSpPr>
        <p:spPr>
          <a:xfrm>
            <a:off x="8476285" y="4462530"/>
            <a:ext cx="1352315" cy="561975"/>
          </a:xfrm>
          <a:prstGeom prst="rect">
            <a:avLst/>
          </a:prstGeom>
        </p:spPr>
        <p:txBody>
          <a:bodyPr lIns="0" tIns="0" rIns="0" bIns="0" rtlCol="0" anchor="t">
            <a:spAutoFit/>
          </a:bodyPr>
          <a:lstStyle/>
          <a:p>
            <a:pPr algn="ctr">
              <a:lnSpc>
                <a:spcPts val="2100"/>
              </a:lnSpc>
            </a:pPr>
            <a:r>
              <a:rPr lang="en-US" sz="1500">
                <a:solidFill>
                  <a:srgbClr val="FFFFFF"/>
                </a:solidFill>
                <a:latin typeface="Codec Pro"/>
                <a:ea typeface="Codec Pro"/>
                <a:cs typeface="Codec Pro"/>
                <a:sym typeface="Codec Pro"/>
              </a:rPr>
              <a:t>used for code signing</a:t>
            </a:r>
          </a:p>
        </p:txBody>
      </p:sp>
      <p:sp>
        <p:nvSpPr>
          <p:cNvPr id="48" name="TextBox 48"/>
          <p:cNvSpPr txBox="1"/>
          <p:nvPr/>
        </p:nvSpPr>
        <p:spPr>
          <a:xfrm>
            <a:off x="8476285" y="6038178"/>
            <a:ext cx="1352315" cy="561975"/>
          </a:xfrm>
          <a:prstGeom prst="rect">
            <a:avLst/>
          </a:prstGeom>
        </p:spPr>
        <p:txBody>
          <a:bodyPr lIns="0" tIns="0" rIns="0" bIns="0" rtlCol="0" anchor="t">
            <a:spAutoFit/>
          </a:bodyPr>
          <a:lstStyle/>
          <a:p>
            <a:pPr algn="ctr">
              <a:lnSpc>
                <a:spcPts val="2100"/>
              </a:lnSpc>
            </a:pPr>
            <a:r>
              <a:rPr lang="en-US" sz="1500">
                <a:solidFill>
                  <a:srgbClr val="FFFFFF"/>
                </a:solidFill>
                <a:latin typeface="Codec Pro"/>
                <a:ea typeface="Codec Pro"/>
                <a:cs typeface="Codec Pro"/>
                <a:sym typeface="Codec Pro"/>
              </a:rPr>
              <a:t>stateful key possible</a:t>
            </a:r>
          </a:p>
        </p:txBody>
      </p:sp>
      <p:sp>
        <p:nvSpPr>
          <p:cNvPr id="49" name="TextBox 49"/>
          <p:cNvSpPr txBox="1"/>
          <p:nvPr/>
        </p:nvSpPr>
        <p:spPr>
          <a:xfrm>
            <a:off x="9520589" y="6769798"/>
            <a:ext cx="957740"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YES</a:t>
            </a:r>
          </a:p>
        </p:txBody>
      </p:sp>
      <p:sp>
        <p:nvSpPr>
          <p:cNvPr id="50" name="TextBox 50"/>
          <p:cNvSpPr txBox="1"/>
          <p:nvPr/>
        </p:nvSpPr>
        <p:spPr>
          <a:xfrm>
            <a:off x="8467843" y="7503332"/>
            <a:ext cx="1352315" cy="786369"/>
          </a:xfrm>
          <a:prstGeom prst="rect">
            <a:avLst/>
          </a:prstGeom>
        </p:spPr>
        <p:txBody>
          <a:bodyPr lIns="0" tIns="0" rIns="0" bIns="0" rtlCol="0" anchor="t">
            <a:spAutoFit/>
          </a:bodyPr>
          <a:lstStyle/>
          <a:p>
            <a:pPr algn="ctr">
              <a:lnSpc>
                <a:spcPts val="2100"/>
              </a:lnSpc>
            </a:pPr>
            <a:r>
              <a:rPr lang="en-US" sz="1500" dirty="0">
                <a:solidFill>
                  <a:srgbClr val="FFFFFF"/>
                </a:solidFill>
                <a:latin typeface="Codec Pro"/>
                <a:ea typeface="Codec Pro"/>
                <a:cs typeface="Codec Pro"/>
                <a:sym typeface="Codec Pro"/>
              </a:rPr>
              <a:t>security or speed more important</a:t>
            </a:r>
          </a:p>
        </p:txBody>
      </p:sp>
      <p:sp>
        <p:nvSpPr>
          <p:cNvPr id="51" name="TextBox 51"/>
          <p:cNvSpPr txBox="1"/>
          <p:nvPr/>
        </p:nvSpPr>
        <p:spPr>
          <a:xfrm>
            <a:off x="10870092" y="7502143"/>
            <a:ext cx="1151620" cy="330347"/>
          </a:xfrm>
          <a:prstGeom prst="rect">
            <a:avLst/>
          </a:prstGeom>
        </p:spPr>
        <p:txBody>
          <a:bodyPr lIns="0" tIns="0" rIns="0" bIns="0" rtlCol="0" anchor="t">
            <a:spAutoFit/>
          </a:bodyPr>
          <a:lstStyle/>
          <a:p>
            <a:pPr algn="just">
              <a:lnSpc>
                <a:spcPts val="2800"/>
              </a:lnSpc>
            </a:pPr>
            <a:r>
              <a:rPr lang="en-US" sz="2000" dirty="0">
                <a:solidFill>
                  <a:srgbClr val="FFFFFF"/>
                </a:solidFill>
                <a:latin typeface="Codec Pro"/>
                <a:ea typeface="Codec Pro"/>
                <a:cs typeface="Codec Pro"/>
                <a:sym typeface="Codec Pro"/>
              </a:rPr>
              <a:t>speed</a:t>
            </a:r>
          </a:p>
        </p:txBody>
      </p:sp>
      <p:sp>
        <p:nvSpPr>
          <p:cNvPr id="52" name="TextBox 52"/>
          <p:cNvSpPr txBox="1"/>
          <p:nvPr/>
        </p:nvSpPr>
        <p:spPr>
          <a:xfrm>
            <a:off x="9520589" y="8303215"/>
            <a:ext cx="1439384" cy="387350"/>
          </a:xfrm>
          <a:prstGeom prst="rect">
            <a:avLst/>
          </a:prstGeom>
        </p:spPr>
        <p:txBody>
          <a:bodyPr lIns="0" tIns="0" rIns="0" bIns="0" rtlCol="0" anchor="t">
            <a:spAutoFit/>
          </a:bodyPr>
          <a:lstStyle/>
          <a:p>
            <a:pPr algn="just">
              <a:lnSpc>
                <a:spcPts val="2800"/>
              </a:lnSpc>
            </a:pPr>
            <a:r>
              <a:rPr lang="en-US" sz="2000">
                <a:solidFill>
                  <a:srgbClr val="FFFFFF"/>
                </a:solidFill>
                <a:latin typeface="Codec Pro"/>
                <a:ea typeface="Codec Pro"/>
                <a:cs typeface="Codec Pro"/>
                <a:sym typeface="Codec Pro"/>
              </a:rPr>
              <a:t>security</a:t>
            </a:r>
          </a:p>
        </p:txBody>
      </p:sp>
      <p:sp>
        <p:nvSpPr>
          <p:cNvPr id="53" name="TextBox 53"/>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#CNSA 2.0</a:t>
            </a:r>
          </a:p>
        </p:txBody>
      </p:sp>
      <p:sp>
        <p:nvSpPr>
          <p:cNvPr id="54" name="TextBox 5">
            <a:extLst>
              <a:ext uri="{FF2B5EF4-FFF2-40B4-BE49-F238E27FC236}">
                <a16:creationId xmlns:a16="http://schemas.microsoft.com/office/drawing/2014/main" id="{2AF9D42D-F5DD-0E4C-FB87-1E294AEF98DE}"/>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55" name="TextBox 7">
            <a:extLst>
              <a:ext uri="{FF2B5EF4-FFF2-40B4-BE49-F238E27FC236}">
                <a16:creationId xmlns:a16="http://schemas.microsoft.com/office/drawing/2014/main" id="{BFE09C99-8ED5-C16D-43F6-A508388D2EDC}"/>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cxnSp>
        <p:nvCxnSpPr>
          <p:cNvPr id="59" name="Curved Connector 58">
            <a:extLst>
              <a:ext uri="{FF2B5EF4-FFF2-40B4-BE49-F238E27FC236}">
                <a16:creationId xmlns:a16="http://schemas.microsoft.com/office/drawing/2014/main" id="{41BA9E5C-AC21-E272-4CE9-383D7E3FD3DF}"/>
              </a:ext>
            </a:extLst>
          </p:cNvPr>
          <p:cNvCxnSpPr>
            <a:cxnSpLocks/>
          </p:cNvCxnSpPr>
          <p:nvPr/>
        </p:nvCxnSpPr>
        <p:spPr>
          <a:xfrm rot="5400000">
            <a:off x="5229835" y="5783152"/>
            <a:ext cx="4046560" cy="1986342"/>
          </a:xfrm>
          <a:prstGeom prst="curvedConnector3">
            <a:avLst>
              <a:gd name="adj1" fmla="val -1857"/>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63" name="Curved Connector 62">
            <a:extLst>
              <a:ext uri="{FF2B5EF4-FFF2-40B4-BE49-F238E27FC236}">
                <a16:creationId xmlns:a16="http://schemas.microsoft.com/office/drawing/2014/main" id="{5A5CC61F-DCDD-4C97-4ED8-98C32D7B237C}"/>
              </a:ext>
            </a:extLst>
          </p:cNvPr>
          <p:cNvCxnSpPr>
            <a:cxnSpLocks/>
          </p:cNvCxnSpPr>
          <p:nvPr/>
        </p:nvCxnSpPr>
        <p:spPr>
          <a:xfrm rot="16200000" flipH="1">
            <a:off x="10625442" y="7351501"/>
            <a:ext cx="868603" cy="2027601"/>
          </a:xfrm>
          <a:prstGeom prst="curvedConnector5">
            <a:avLst>
              <a:gd name="adj1" fmla="val -908"/>
              <a:gd name="adj2" fmla="val 100313"/>
              <a:gd name="adj3" fmla="val 49388"/>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1028700" y="3865929"/>
            <a:ext cx="3086100" cy="1777145"/>
            <a:chOff x="0" y="0"/>
            <a:chExt cx="812800" cy="468055"/>
          </a:xfrm>
        </p:grpSpPr>
        <p:sp>
          <p:nvSpPr>
            <p:cNvPr id="4" name="Freeform 4"/>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5" name="TextBox 5"/>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SHA-1</a:t>
              </a:r>
            </a:p>
          </p:txBody>
        </p:sp>
      </p:grpSp>
      <p:sp>
        <p:nvSpPr>
          <p:cNvPr id="7" name="TextBox 7"/>
          <p:cNvSpPr txBox="1"/>
          <p:nvPr/>
        </p:nvSpPr>
        <p:spPr>
          <a:xfrm>
            <a:off x="1028700" y="1694246"/>
            <a:ext cx="15672519"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How to select the correct PQC algorithm</a:t>
            </a:r>
          </a:p>
        </p:txBody>
      </p:sp>
      <p:sp>
        <p:nvSpPr>
          <p:cNvPr id="8" name="TextBox 8"/>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9" name="TextBox 9"/>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1" name="TextBox 11"/>
          <p:cNvSpPr txBox="1"/>
          <p:nvPr/>
        </p:nvSpPr>
        <p:spPr>
          <a:xfrm>
            <a:off x="1028700" y="2692085"/>
            <a:ext cx="8961767"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Hashing algorithms</a:t>
            </a:r>
          </a:p>
        </p:txBody>
      </p:sp>
      <p:grpSp>
        <p:nvGrpSpPr>
          <p:cNvPr id="12" name="Group 12"/>
          <p:cNvGrpSpPr/>
          <p:nvPr/>
        </p:nvGrpSpPr>
        <p:grpSpPr>
          <a:xfrm>
            <a:off x="4381500" y="3865929"/>
            <a:ext cx="3086100" cy="1777145"/>
            <a:chOff x="0" y="0"/>
            <a:chExt cx="812800" cy="468055"/>
          </a:xfrm>
        </p:grpSpPr>
        <p:sp>
          <p:nvSpPr>
            <p:cNvPr id="13" name="Freeform 13"/>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14" name="TextBox 14"/>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SHA-256</a:t>
              </a:r>
            </a:p>
          </p:txBody>
        </p:sp>
      </p:grpSp>
      <p:grpSp>
        <p:nvGrpSpPr>
          <p:cNvPr id="15" name="Group 15"/>
          <p:cNvGrpSpPr/>
          <p:nvPr/>
        </p:nvGrpSpPr>
        <p:grpSpPr>
          <a:xfrm>
            <a:off x="7736072" y="3865929"/>
            <a:ext cx="3086100" cy="1777145"/>
            <a:chOff x="0" y="0"/>
            <a:chExt cx="812800" cy="468055"/>
          </a:xfrm>
        </p:grpSpPr>
        <p:sp>
          <p:nvSpPr>
            <p:cNvPr id="16" name="Freeform 16"/>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17" name="TextBox 17"/>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SHA-384</a:t>
              </a:r>
            </a:p>
          </p:txBody>
        </p:sp>
      </p:grpSp>
      <p:grpSp>
        <p:nvGrpSpPr>
          <p:cNvPr id="18" name="Group 18"/>
          <p:cNvGrpSpPr/>
          <p:nvPr/>
        </p:nvGrpSpPr>
        <p:grpSpPr>
          <a:xfrm>
            <a:off x="4381500" y="7481155"/>
            <a:ext cx="3086100" cy="1777145"/>
            <a:chOff x="0" y="0"/>
            <a:chExt cx="812800" cy="468055"/>
          </a:xfrm>
        </p:grpSpPr>
        <p:sp>
          <p:nvSpPr>
            <p:cNvPr id="19" name="Freeform 19"/>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0" name="TextBox 20"/>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4D75E"/>
                  </a:solidFill>
                  <a:latin typeface="Codec Pro Bold"/>
                  <a:ea typeface="Codec Pro Bold"/>
                  <a:cs typeface="Codec Pro Bold"/>
                  <a:sym typeface="Codec Pro Bold"/>
                </a:rPr>
                <a:t>SHA-384</a:t>
              </a:r>
            </a:p>
          </p:txBody>
        </p:sp>
      </p:grpSp>
      <p:sp>
        <p:nvSpPr>
          <p:cNvPr id="21" name="AutoShape 21"/>
          <p:cNvSpPr/>
          <p:nvPr/>
        </p:nvSpPr>
        <p:spPr>
          <a:xfrm>
            <a:off x="2571750" y="5643075"/>
            <a:ext cx="3108977" cy="1849111"/>
          </a:xfrm>
          <a:prstGeom prst="line">
            <a:avLst/>
          </a:prstGeom>
          <a:ln w="38100" cap="flat">
            <a:solidFill>
              <a:srgbClr val="FFFFFF"/>
            </a:solidFill>
            <a:prstDash val="solid"/>
            <a:headEnd type="none" w="sm" len="sm"/>
            <a:tailEnd type="triangle" w="lg" len="med"/>
          </a:ln>
        </p:spPr>
      </p:sp>
      <p:sp>
        <p:nvSpPr>
          <p:cNvPr id="22" name="AutoShape 22"/>
          <p:cNvSpPr/>
          <p:nvPr/>
        </p:nvSpPr>
        <p:spPr>
          <a:xfrm>
            <a:off x="5924550" y="5643075"/>
            <a:ext cx="0" cy="1838080"/>
          </a:xfrm>
          <a:prstGeom prst="line">
            <a:avLst/>
          </a:prstGeom>
          <a:ln w="38100" cap="flat">
            <a:solidFill>
              <a:srgbClr val="FFFFFF"/>
            </a:solidFill>
            <a:prstDash val="solid"/>
            <a:headEnd type="none" w="sm" len="sm"/>
            <a:tailEnd type="triangle" w="lg" len="med"/>
          </a:ln>
        </p:spPr>
      </p:sp>
      <p:sp>
        <p:nvSpPr>
          <p:cNvPr id="23" name="AutoShape 23"/>
          <p:cNvSpPr/>
          <p:nvPr/>
        </p:nvSpPr>
        <p:spPr>
          <a:xfrm flipH="1">
            <a:off x="6177593" y="5643075"/>
            <a:ext cx="3101530" cy="1849970"/>
          </a:xfrm>
          <a:prstGeom prst="line">
            <a:avLst/>
          </a:prstGeom>
          <a:ln w="38100" cap="flat">
            <a:solidFill>
              <a:srgbClr val="FFFFFF"/>
            </a:solidFill>
            <a:prstDash val="solid"/>
            <a:headEnd type="none" w="sm" len="sm"/>
            <a:tailEnd type="triangle" w="lg" len="med"/>
          </a:ln>
        </p:spPr>
      </p:sp>
      <p:grpSp>
        <p:nvGrpSpPr>
          <p:cNvPr id="24" name="Group 24"/>
          <p:cNvGrpSpPr/>
          <p:nvPr/>
        </p:nvGrpSpPr>
        <p:grpSpPr>
          <a:xfrm>
            <a:off x="11629950" y="3865929"/>
            <a:ext cx="3086100" cy="1777145"/>
            <a:chOff x="0" y="0"/>
            <a:chExt cx="812800" cy="468055"/>
          </a:xfrm>
        </p:grpSpPr>
        <p:sp>
          <p:nvSpPr>
            <p:cNvPr id="25" name="Freeform 25"/>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6" name="TextBox 26"/>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SHA-512</a:t>
              </a:r>
            </a:p>
          </p:txBody>
        </p:sp>
      </p:grpSp>
      <p:grpSp>
        <p:nvGrpSpPr>
          <p:cNvPr id="27" name="Group 27"/>
          <p:cNvGrpSpPr/>
          <p:nvPr/>
        </p:nvGrpSpPr>
        <p:grpSpPr>
          <a:xfrm>
            <a:off x="11629950" y="7481155"/>
            <a:ext cx="3086100" cy="1777145"/>
            <a:chOff x="0" y="0"/>
            <a:chExt cx="812800" cy="468055"/>
          </a:xfrm>
        </p:grpSpPr>
        <p:sp>
          <p:nvSpPr>
            <p:cNvPr id="28" name="Freeform 28"/>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9" name="TextBox 29"/>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4D75E"/>
                  </a:solidFill>
                  <a:latin typeface="Codec Pro Bold"/>
                  <a:ea typeface="Codec Pro Bold"/>
                  <a:cs typeface="Codec Pro Bold"/>
                  <a:sym typeface="Codec Pro Bold"/>
                </a:rPr>
                <a:t>SHA-512</a:t>
              </a:r>
            </a:p>
          </p:txBody>
        </p:sp>
      </p:grpSp>
      <p:sp>
        <p:nvSpPr>
          <p:cNvPr id="30" name="AutoShape 30"/>
          <p:cNvSpPr/>
          <p:nvPr/>
        </p:nvSpPr>
        <p:spPr>
          <a:xfrm>
            <a:off x="13173000" y="5643075"/>
            <a:ext cx="0" cy="1838080"/>
          </a:xfrm>
          <a:prstGeom prst="line">
            <a:avLst/>
          </a:prstGeom>
          <a:ln w="38100" cap="flat">
            <a:solidFill>
              <a:srgbClr val="FFFFFF"/>
            </a:solidFill>
            <a:prstDash val="solid"/>
            <a:headEnd type="none" w="sm" len="sm"/>
            <a:tailEnd type="triangle" w="lg" len="med"/>
          </a:ln>
        </p:spPr>
      </p:sp>
      <p:sp>
        <p:nvSpPr>
          <p:cNvPr id="31" name="TextBox 31"/>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#CNSA 2.0</a:t>
            </a:r>
          </a:p>
        </p:txBody>
      </p:sp>
      <p:sp>
        <p:nvSpPr>
          <p:cNvPr id="32" name="TextBox 5">
            <a:extLst>
              <a:ext uri="{FF2B5EF4-FFF2-40B4-BE49-F238E27FC236}">
                <a16:creationId xmlns:a16="http://schemas.microsoft.com/office/drawing/2014/main" id="{BAC37F21-F43A-81C6-BA3F-F42AD73C71F4}"/>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33" name="TextBox 7">
            <a:extLst>
              <a:ext uri="{FF2B5EF4-FFF2-40B4-BE49-F238E27FC236}">
                <a16:creationId xmlns:a16="http://schemas.microsoft.com/office/drawing/2014/main" id="{930ED07E-D0BE-2DD7-8206-4CCCC78F55EF}"/>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11692278" y="1603756"/>
            <a:ext cx="5567022" cy="6597881"/>
            <a:chOff x="0" y="0"/>
            <a:chExt cx="1217333" cy="1442750"/>
          </a:xfrm>
        </p:grpSpPr>
        <p:sp>
          <p:nvSpPr>
            <p:cNvPr id="4" name="Freeform 4"/>
            <p:cNvSpPr/>
            <p:nvPr/>
          </p:nvSpPr>
          <p:spPr>
            <a:xfrm>
              <a:off x="0" y="0"/>
              <a:ext cx="1217333" cy="1442750"/>
            </a:xfrm>
            <a:custGeom>
              <a:avLst/>
              <a:gdLst/>
              <a:ahLst/>
              <a:cxnLst/>
              <a:rect l="l" t="t" r="r" b="b"/>
              <a:pathLst>
                <a:path w="1217333" h="1442750">
                  <a:moveTo>
                    <a:pt x="40330" y="0"/>
                  </a:moveTo>
                  <a:lnTo>
                    <a:pt x="1177004" y="0"/>
                  </a:lnTo>
                  <a:cubicBezTo>
                    <a:pt x="1199277" y="0"/>
                    <a:pt x="1217333" y="18056"/>
                    <a:pt x="1217333" y="40330"/>
                  </a:cubicBezTo>
                  <a:lnTo>
                    <a:pt x="1217333" y="1402420"/>
                  </a:lnTo>
                  <a:cubicBezTo>
                    <a:pt x="1217333" y="1413116"/>
                    <a:pt x="1213084" y="1423374"/>
                    <a:pt x="1205521" y="1430938"/>
                  </a:cubicBezTo>
                  <a:cubicBezTo>
                    <a:pt x="1197958" y="1438501"/>
                    <a:pt x="1187700" y="1442750"/>
                    <a:pt x="1177004" y="1442750"/>
                  </a:cubicBezTo>
                  <a:lnTo>
                    <a:pt x="40330" y="1442750"/>
                  </a:lnTo>
                  <a:cubicBezTo>
                    <a:pt x="29634" y="1442750"/>
                    <a:pt x="19376" y="1438501"/>
                    <a:pt x="11812" y="1430938"/>
                  </a:cubicBezTo>
                  <a:cubicBezTo>
                    <a:pt x="4249" y="1423374"/>
                    <a:pt x="0" y="1413116"/>
                    <a:pt x="0" y="1402420"/>
                  </a:cubicBezTo>
                  <a:lnTo>
                    <a:pt x="0" y="40330"/>
                  </a:lnTo>
                  <a:cubicBezTo>
                    <a:pt x="0" y="29634"/>
                    <a:pt x="4249" y="19376"/>
                    <a:pt x="11812" y="11812"/>
                  </a:cubicBezTo>
                  <a:cubicBezTo>
                    <a:pt x="19376" y="4249"/>
                    <a:pt x="29634" y="0"/>
                    <a:pt x="40330" y="0"/>
                  </a:cubicBezTo>
                  <a:close/>
                </a:path>
              </a:pathLst>
            </a:custGeom>
            <a:blipFill>
              <a:blip r:embed="rId4"/>
              <a:stretch>
                <a:fillRect l="-9258" r="-9258"/>
              </a:stretch>
            </a:blipFill>
          </p:spPr>
        </p:sp>
      </p:grpSp>
      <p:grpSp>
        <p:nvGrpSpPr>
          <p:cNvPr id="15" name="Group 14">
            <a:extLst>
              <a:ext uri="{FF2B5EF4-FFF2-40B4-BE49-F238E27FC236}">
                <a16:creationId xmlns:a16="http://schemas.microsoft.com/office/drawing/2014/main" id="{C676FC69-D95C-6330-9B2E-CCC3D23E949D}"/>
              </a:ext>
            </a:extLst>
          </p:cNvPr>
          <p:cNvGrpSpPr/>
          <p:nvPr/>
        </p:nvGrpSpPr>
        <p:grpSpPr>
          <a:xfrm>
            <a:off x="1028700" y="2994235"/>
            <a:ext cx="8592075" cy="1816102"/>
            <a:chOff x="1028700" y="2994235"/>
            <a:chExt cx="8592075" cy="1816102"/>
          </a:xfrm>
        </p:grpSpPr>
        <p:sp>
          <p:nvSpPr>
            <p:cNvPr id="5" name="TextBox 5"/>
            <p:cNvSpPr txBox="1"/>
            <p:nvPr/>
          </p:nvSpPr>
          <p:spPr>
            <a:xfrm>
              <a:off x="1028700" y="2994235"/>
              <a:ext cx="8592075" cy="1816102"/>
            </a:xfrm>
            <a:prstGeom prst="rect">
              <a:avLst/>
            </a:prstGeom>
          </p:spPr>
          <p:txBody>
            <a:bodyPr lIns="0" tIns="0" rIns="0" bIns="0" rtlCol="0" anchor="t">
              <a:spAutoFit/>
            </a:bodyPr>
            <a:lstStyle/>
            <a:p>
              <a:pPr algn="just">
                <a:lnSpc>
                  <a:spcPts val="6999"/>
                </a:lnSpc>
              </a:pPr>
              <a:r>
                <a:rPr lang="en-US" sz="4999" dirty="0">
                  <a:solidFill>
                    <a:srgbClr val="FFFFFF"/>
                  </a:solidFill>
                  <a:latin typeface="Codec Pro"/>
                  <a:ea typeface="Codec Pro"/>
                  <a:cs typeface="Codec Pro"/>
                  <a:sym typeface="Codec Pro"/>
                </a:rPr>
                <a:t>We don`t know. </a:t>
              </a:r>
            </a:p>
            <a:p>
              <a:pPr algn="just">
                <a:lnSpc>
                  <a:spcPts val="6999"/>
                </a:lnSpc>
                <a:spcBef>
                  <a:spcPct val="0"/>
                </a:spcBef>
              </a:pPr>
              <a:r>
                <a:rPr lang="en-US" sz="4999" dirty="0">
                  <a:solidFill>
                    <a:srgbClr val="FFFFFF"/>
                  </a:solidFill>
                  <a:latin typeface="Codec Pro"/>
                  <a:ea typeface="Codec Pro"/>
                  <a:cs typeface="Codec Pro"/>
                  <a:sym typeface="Codec Pro"/>
                </a:rPr>
                <a:t>Nobody knows about it       .</a:t>
              </a:r>
            </a:p>
          </p:txBody>
        </p:sp>
        <p:sp>
          <p:nvSpPr>
            <p:cNvPr id="6" name="Freeform 6"/>
            <p:cNvSpPr/>
            <p:nvPr/>
          </p:nvSpPr>
          <p:spPr>
            <a:xfrm>
              <a:off x="8081427" y="3781353"/>
              <a:ext cx="930255" cy="882580"/>
            </a:xfrm>
            <a:custGeom>
              <a:avLst/>
              <a:gdLst/>
              <a:ahLst/>
              <a:cxnLst/>
              <a:rect l="l" t="t" r="r" b="b"/>
              <a:pathLst>
                <a:path w="930255" h="882580">
                  <a:moveTo>
                    <a:pt x="0" y="0"/>
                  </a:moveTo>
                  <a:lnTo>
                    <a:pt x="930255" y="0"/>
                  </a:lnTo>
                  <a:lnTo>
                    <a:pt x="930255" y="882580"/>
                  </a:lnTo>
                  <a:lnTo>
                    <a:pt x="0" y="882580"/>
                  </a:lnTo>
                  <a:lnTo>
                    <a:pt x="0" y="0"/>
                  </a:lnTo>
                  <a:close/>
                </a:path>
              </a:pathLst>
            </a:custGeom>
            <a:blipFill>
              <a:blip r:embed="rId5"/>
              <a:stretch>
                <a:fillRect/>
              </a:stretch>
            </a:blipFill>
          </p:spPr>
        </p:sp>
      </p:grpSp>
      <p:sp>
        <p:nvSpPr>
          <p:cNvPr id="8" name="TextBox 8"/>
          <p:cNvSpPr txBox="1"/>
          <p:nvPr/>
        </p:nvSpPr>
        <p:spPr>
          <a:xfrm>
            <a:off x="1028700" y="1703771"/>
            <a:ext cx="8763017" cy="976139"/>
          </a:xfrm>
          <a:prstGeom prst="rect">
            <a:avLst/>
          </a:prstGeom>
        </p:spPr>
        <p:txBody>
          <a:bodyPr lIns="0" tIns="0" rIns="0" bIns="0" rtlCol="0" anchor="t">
            <a:spAutoFit/>
          </a:bodyPr>
          <a:lstStyle/>
          <a:p>
            <a:pPr algn="l">
              <a:lnSpc>
                <a:spcPts val="6534"/>
              </a:lnSpc>
            </a:pPr>
            <a:r>
              <a:rPr lang="en-US" sz="6600" b="1" spc="-330">
                <a:solidFill>
                  <a:srgbClr val="FFFFFF"/>
                </a:solidFill>
                <a:latin typeface="Codec Pro Ultra-Bold"/>
                <a:ea typeface="Codec Pro Ultra-Bold"/>
                <a:cs typeface="Codec Pro Ultra-Bold"/>
                <a:sym typeface="Codec Pro Ultra-Bold"/>
              </a:rPr>
              <a:t>The short answer is:</a:t>
            </a:r>
          </a:p>
        </p:txBody>
      </p:sp>
      <p:sp>
        <p:nvSpPr>
          <p:cNvPr id="9" name="TextBox 9"/>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11" name="TextBox 11"/>
          <p:cNvSpPr txBox="1"/>
          <p:nvPr/>
        </p:nvSpPr>
        <p:spPr>
          <a:xfrm>
            <a:off x="15430895" y="771542"/>
            <a:ext cx="1828405" cy="428591"/>
          </a:xfrm>
          <a:prstGeom prst="rect">
            <a:avLst/>
          </a:prstGeom>
        </p:spPr>
        <p:txBody>
          <a:bodyPr lIns="0" tIns="0" rIns="0" bIns="0" rtlCol="0" anchor="t">
            <a:spAutoFit/>
          </a:bodyPr>
          <a:lstStyle/>
          <a:p>
            <a:pPr marL="0" lvl="0" indent="0" algn="r">
              <a:lnSpc>
                <a:spcPts val="3151"/>
              </a:lnSpc>
              <a:spcBef>
                <a:spcPct val="0"/>
              </a:spcBef>
            </a:pPr>
            <a:r>
              <a:rPr lang="en-US" sz="2251" b="1" dirty="0">
                <a:solidFill>
                  <a:srgbClr val="FFFFFF"/>
                </a:solidFill>
                <a:latin typeface="Codec Pro Bold"/>
                <a:ea typeface="Codec Pro Bold"/>
                <a:cs typeface="Codec Pro Bold"/>
                <a:sym typeface="Codec Pro Bold"/>
              </a:rPr>
              <a:t>Longer story</a:t>
            </a:r>
          </a:p>
        </p:txBody>
      </p:sp>
      <p:sp>
        <p:nvSpPr>
          <p:cNvPr id="12" name="TextBox 12"/>
          <p:cNvSpPr txBox="1"/>
          <p:nvPr/>
        </p:nvSpPr>
        <p:spPr>
          <a:xfrm>
            <a:off x="12511960" y="8787699"/>
            <a:ext cx="4747340" cy="13469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#quantumai.google</a:t>
            </a:r>
          </a:p>
          <a:p>
            <a:pPr algn="r">
              <a:lnSpc>
                <a:spcPts val="3461"/>
              </a:lnSpc>
            </a:pPr>
            <a:r>
              <a:rPr lang="en-US" sz="2472" b="1">
                <a:solidFill>
                  <a:srgbClr val="FFFFFF"/>
                </a:solidFill>
                <a:latin typeface="Codec Pro Ultra-Bold"/>
                <a:ea typeface="Codec Pro Ultra-Bold"/>
                <a:cs typeface="Codec Pro Ultra-Bold"/>
                <a:sym typeface="Codec Pro Ultra-Bold"/>
              </a:rPr>
              <a:t>#willow_chip</a:t>
            </a:r>
          </a:p>
          <a:p>
            <a:pPr algn="r">
              <a:lnSpc>
                <a:spcPts val="3461"/>
              </a:lnSpc>
            </a:pPr>
            <a:endParaRPr lang="en-US" sz="2472" b="1">
              <a:solidFill>
                <a:srgbClr val="FFFFFF"/>
              </a:solidFill>
              <a:latin typeface="Codec Pro Ultra-Bold"/>
              <a:ea typeface="Codec Pro Ultra-Bold"/>
              <a:cs typeface="Codec Pro Ultra-Bold"/>
              <a:sym typeface="Codec Pro Ultra-Bold"/>
            </a:endParaRPr>
          </a:p>
        </p:txBody>
      </p:sp>
      <p:sp>
        <p:nvSpPr>
          <p:cNvPr id="13" name="TextBox 5">
            <a:extLst>
              <a:ext uri="{FF2B5EF4-FFF2-40B4-BE49-F238E27FC236}">
                <a16:creationId xmlns:a16="http://schemas.microsoft.com/office/drawing/2014/main" id="{049A0C31-4F7D-21A3-9039-A02FD98C5189}"/>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4" name="TextBox 9">
            <a:extLst>
              <a:ext uri="{FF2B5EF4-FFF2-40B4-BE49-F238E27FC236}">
                <a16:creationId xmlns:a16="http://schemas.microsoft.com/office/drawing/2014/main" id="{66397533-DCC7-A071-8574-B336C5C613B9}"/>
              </a:ext>
            </a:extLst>
          </p:cNvPr>
          <p:cNvSpPr txBox="1"/>
          <p:nvPr/>
        </p:nvSpPr>
        <p:spPr>
          <a:xfrm>
            <a:off x="12934045" y="771542"/>
            <a:ext cx="1661493" cy="428591"/>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rgbClr val="FFFFFF"/>
                </a:solidFill>
                <a:latin typeface="Codec Pro Bold"/>
                <a:ea typeface="Codec Pro Bold"/>
                <a:cs typeface="Codec Pro Bold"/>
                <a:sym typeface="Codec Pro Bold"/>
              </a:rPr>
              <a:t>Short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2423483" y="3865929"/>
            <a:ext cx="3086100" cy="1777145"/>
            <a:chOff x="0" y="0"/>
            <a:chExt cx="812800" cy="468055"/>
          </a:xfrm>
        </p:grpSpPr>
        <p:sp>
          <p:nvSpPr>
            <p:cNvPr id="4" name="Freeform 4"/>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5" name="TextBox 5"/>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SHA3-256</a:t>
              </a:r>
            </a:p>
          </p:txBody>
        </p:sp>
      </p:grpSp>
      <p:sp>
        <p:nvSpPr>
          <p:cNvPr id="7" name="TextBox 7"/>
          <p:cNvSpPr txBox="1"/>
          <p:nvPr/>
        </p:nvSpPr>
        <p:spPr>
          <a:xfrm>
            <a:off x="1028700" y="1694246"/>
            <a:ext cx="15672519"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How to select the correct PQC algorithm</a:t>
            </a:r>
          </a:p>
        </p:txBody>
      </p:sp>
      <p:sp>
        <p:nvSpPr>
          <p:cNvPr id="8" name="TextBox 8"/>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9" name="TextBox 9"/>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1" name="TextBox 11"/>
          <p:cNvSpPr txBox="1"/>
          <p:nvPr/>
        </p:nvSpPr>
        <p:spPr>
          <a:xfrm>
            <a:off x="1028700" y="2692085"/>
            <a:ext cx="8961767"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Hashing algorithms</a:t>
            </a:r>
          </a:p>
        </p:txBody>
      </p:sp>
      <p:grpSp>
        <p:nvGrpSpPr>
          <p:cNvPr id="12" name="Group 12"/>
          <p:cNvGrpSpPr/>
          <p:nvPr/>
        </p:nvGrpSpPr>
        <p:grpSpPr>
          <a:xfrm>
            <a:off x="5924550" y="3865929"/>
            <a:ext cx="3086100" cy="1777145"/>
            <a:chOff x="0" y="0"/>
            <a:chExt cx="812800" cy="468055"/>
          </a:xfrm>
        </p:grpSpPr>
        <p:sp>
          <p:nvSpPr>
            <p:cNvPr id="13" name="Freeform 13"/>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14" name="TextBox 14"/>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SHA3-384</a:t>
              </a:r>
            </a:p>
          </p:txBody>
        </p:sp>
      </p:grpSp>
      <p:grpSp>
        <p:nvGrpSpPr>
          <p:cNvPr id="15" name="Group 15"/>
          <p:cNvGrpSpPr/>
          <p:nvPr/>
        </p:nvGrpSpPr>
        <p:grpSpPr>
          <a:xfrm>
            <a:off x="4381500" y="7481155"/>
            <a:ext cx="3086100" cy="1777145"/>
            <a:chOff x="0" y="0"/>
            <a:chExt cx="812800" cy="468055"/>
          </a:xfrm>
        </p:grpSpPr>
        <p:sp>
          <p:nvSpPr>
            <p:cNvPr id="16" name="Freeform 16"/>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17" name="TextBox 17"/>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4D75E"/>
                  </a:solidFill>
                  <a:latin typeface="Codec Pro Bold"/>
                  <a:ea typeface="Codec Pro Bold"/>
                  <a:cs typeface="Codec Pro Bold"/>
                  <a:sym typeface="Codec Pro Bold"/>
                </a:rPr>
                <a:t>SHA3-384</a:t>
              </a:r>
            </a:p>
          </p:txBody>
        </p:sp>
      </p:grpSp>
      <p:sp>
        <p:nvSpPr>
          <p:cNvPr id="18" name="AutoShape 18"/>
          <p:cNvSpPr/>
          <p:nvPr/>
        </p:nvSpPr>
        <p:spPr>
          <a:xfrm>
            <a:off x="3966533" y="5643075"/>
            <a:ext cx="1714193" cy="1849111"/>
          </a:xfrm>
          <a:prstGeom prst="line">
            <a:avLst/>
          </a:prstGeom>
          <a:ln w="38100" cap="flat">
            <a:solidFill>
              <a:srgbClr val="FFFFFF"/>
            </a:solidFill>
            <a:prstDash val="solid"/>
            <a:headEnd type="none" w="sm" len="sm"/>
            <a:tailEnd type="triangle" w="lg" len="med"/>
          </a:ln>
        </p:spPr>
      </p:sp>
      <p:sp>
        <p:nvSpPr>
          <p:cNvPr id="19" name="AutoShape 19"/>
          <p:cNvSpPr/>
          <p:nvPr/>
        </p:nvSpPr>
        <p:spPr>
          <a:xfrm flipH="1">
            <a:off x="6177593" y="5643075"/>
            <a:ext cx="1290007" cy="1849970"/>
          </a:xfrm>
          <a:prstGeom prst="line">
            <a:avLst/>
          </a:prstGeom>
          <a:ln w="38100" cap="flat">
            <a:solidFill>
              <a:srgbClr val="FFFFFF"/>
            </a:solidFill>
            <a:prstDash val="solid"/>
            <a:headEnd type="none" w="sm" len="sm"/>
            <a:tailEnd type="triangle" w="lg" len="med"/>
          </a:ln>
        </p:spPr>
      </p:sp>
      <p:grpSp>
        <p:nvGrpSpPr>
          <p:cNvPr id="20" name="Group 20"/>
          <p:cNvGrpSpPr/>
          <p:nvPr/>
        </p:nvGrpSpPr>
        <p:grpSpPr>
          <a:xfrm>
            <a:off x="11629950" y="3865929"/>
            <a:ext cx="3086100" cy="1777145"/>
            <a:chOff x="0" y="0"/>
            <a:chExt cx="812800" cy="468055"/>
          </a:xfrm>
        </p:grpSpPr>
        <p:sp>
          <p:nvSpPr>
            <p:cNvPr id="21" name="Freeform 21"/>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2" name="TextBox 22"/>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FFFFF"/>
                  </a:solidFill>
                  <a:latin typeface="Codec Pro Bold"/>
                  <a:ea typeface="Codec Pro Bold"/>
                  <a:cs typeface="Codec Pro Bold"/>
                  <a:sym typeface="Codec Pro Bold"/>
                </a:rPr>
                <a:t>SHA3-512</a:t>
              </a:r>
            </a:p>
          </p:txBody>
        </p:sp>
      </p:grpSp>
      <p:grpSp>
        <p:nvGrpSpPr>
          <p:cNvPr id="23" name="Group 23"/>
          <p:cNvGrpSpPr/>
          <p:nvPr/>
        </p:nvGrpSpPr>
        <p:grpSpPr>
          <a:xfrm>
            <a:off x="11629950" y="7481155"/>
            <a:ext cx="3086100" cy="1777145"/>
            <a:chOff x="0" y="0"/>
            <a:chExt cx="812800" cy="468055"/>
          </a:xfrm>
        </p:grpSpPr>
        <p:sp>
          <p:nvSpPr>
            <p:cNvPr id="24" name="Freeform 24"/>
            <p:cNvSpPr/>
            <p:nvPr/>
          </p:nvSpPr>
          <p:spPr>
            <a:xfrm>
              <a:off x="0" y="0"/>
              <a:ext cx="812800" cy="468055"/>
            </a:xfrm>
            <a:custGeom>
              <a:avLst/>
              <a:gdLst/>
              <a:ahLst/>
              <a:cxnLst/>
              <a:rect l="l" t="t" r="r" b="b"/>
              <a:pathLst>
                <a:path w="812800" h="468055">
                  <a:moveTo>
                    <a:pt x="406400" y="0"/>
                  </a:moveTo>
                  <a:cubicBezTo>
                    <a:pt x="181951" y="0"/>
                    <a:pt x="0" y="104778"/>
                    <a:pt x="0" y="234027"/>
                  </a:cubicBezTo>
                  <a:cubicBezTo>
                    <a:pt x="0" y="363277"/>
                    <a:pt x="181951" y="468055"/>
                    <a:pt x="406400" y="468055"/>
                  </a:cubicBezTo>
                  <a:cubicBezTo>
                    <a:pt x="630849" y="468055"/>
                    <a:pt x="812800" y="363277"/>
                    <a:pt x="812800" y="234027"/>
                  </a:cubicBezTo>
                  <a:cubicBezTo>
                    <a:pt x="812800" y="104778"/>
                    <a:pt x="630849" y="0"/>
                    <a:pt x="406400" y="0"/>
                  </a:cubicBezTo>
                  <a:close/>
                </a:path>
              </a:pathLst>
            </a:custGeom>
            <a:solidFill>
              <a:srgbClr val="2C7FA9"/>
            </a:solidFill>
          </p:spPr>
        </p:sp>
        <p:sp>
          <p:nvSpPr>
            <p:cNvPr id="25" name="TextBox 25"/>
            <p:cNvSpPr txBox="1"/>
            <p:nvPr/>
          </p:nvSpPr>
          <p:spPr>
            <a:xfrm>
              <a:off x="76200" y="-70420"/>
              <a:ext cx="660400" cy="494594"/>
            </a:xfrm>
            <a:prstGeom prst="rect">
              <a:avLst/>
            </a:prstGeom>
          </p:spPr>
          <p:txBody>
            <a:bodyPr lIns="50800" tIns="50800" rIns="50800" bIns="50800" rtlCol="0" anchor="ctr"/>
            <a:lstStyle/>
            <a:p>
              <a:pPr algn="ctr">
                <a:lnSpc>
                  <a:spcPts val="4200"/>
                </a:lnSpc>
              </a:pPr>
              <a:r>
                <a:rPr lang="en-US" sz="3000" b="1">
                  <a:solidFill>
                    <a:srgbClr val="F4D75E"/>
                  </a:solidFill>
                  <a:latin typeface="Codec Pro Bold"/>
                  <a:ea typeface="Codec Pro Bold"/>
                  <a:cs typeface="Codec Pro Bold"/>
                  <a:sym typeface="Codec Pro Bold"/>
                </a:rPr>
                <a:t>SHA3-512</a:t>
              </a:r>
            </a:p>
          </p:txBody>
        </p:sp>
      </p:grpSp>
      <p:sp>
        <p:nvSpPr>
          <p:cNvPr id="26" name="AutoShape 26"/>
          <p:cNvSpPr/>
          <p:nvPr/>
        </p:nvSpPr>
        <p:spPr>
          <a:xfrm>
            <a:off x="13173000" y="5643075"/>
            <a:ext cx="0" cy="1838080"/>
          </a:xfrm>
          <a:prstGeom prst="line">
            <a:avLst/>
          </a:prstGeom>
          <a:ln w="38100" cap="flat">
            <a:solidFill>
              <a:srgbClr val="FFFFFF"/>
            </a:solidFill>
            <a:prstDash val="solid"/>
            <a:headEnd type="none" w="sm" len="sm"/>
            <a:tailEnd type="triangle" w="lg" len="med"/>
          </a:ln>
        </p:spPr>
      </p:sp>
      <p:sp>
        <p:nvSpPr>
          <p:cNvPr id="27" name="TextBox 27"/>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#CNSA 2.0</a:t>
            </a:r>
          </a:p>
        </p:txBody>
      </p:sp>
      <p:sp>
        <p:nvSpPr>
          <p:cNvPr id="28" name="TextBox 5">
            <a:extLst>
              <a:ext uri="{FF2B5EF4-FFF2-40B4-BE49-F238E27FC236}">
                <a16:creationId xmlns:a16="http://schemas.microsoft.com/office/drawing/2014/main" id="{86FAD2F8-72D1-7AC6-8DEB-4928DAA296C5}"/>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29" name="TextBox 7">
            <a:extLst>
              <a:ext uri="{FF2B5EF4-FFF2-40B4-BE49-F238E27FC236}">
                <a16:creationId xmlns:a16="http://schemas.microsoft.com/office/drawing/2014/main" id="{49BBF818-47CD-73B1-6C71-327DF786E245}"/>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12975165"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Migration roadmap</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2692085"/>
            <a:ext cx="7427505" cy="3171826"/>
          </a:xfrm>
          <a:prstGeom prst="rect">
            <a:avLst/>
          </a:prstGeom>
        </p:spPr>
        <p:txBody>
          <a:bodyPr lIns="0" tIns="0" rIns="0" bIns="0" rtlCol="0" anchor="t">
            <a:spAutoFit/>
          </a:bodyPr>
          <a:lstStyle/>
          <a:p>
            <a:pPr algn="just">
              <a:lnSpc>
                <a:spcPts val="4199"/>
              </a:lnSpc>
            </a:pPr>
            <a:r>
              <a:rPr lang="en-US" sz="2999" dirty="0">
                <a:solidFill>
                  <a:srgbClr val="FFFFFF"/>
                </a:solidFill>
                <a:latin typeface="Codec Pro"/>
                <a:ea typeface="Codec Pro"/>
                <a:cs typeface="Codec Pro"/>
                <a:sym typeface="Codec Pro"/>
              </a:rPr>
              <a:t>Migration </a:t>
            </a:r>
            <a:r>
              <a:rPr lang="en-US" sz="2999" dirty="0">
                <a:solidFill>
                  <a:srgbClr val="F4D75E"/>
                </a:solidFill>
                <a:latin typeface="Codec Pro"/>
                <a:ea typeface="Codec Pro"/>
                <a:cs typeface="Codec Pro"/>
                <a:sym typeface="Codec Pro"/>
              </a:rPr>
              <a:t>roadmap</a:t>
            </a: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Assets and cryptography inventories</a:t>
            </a: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Risk assessment</a:t>
            </a: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Plan risk-oriented migration</a:t>
            </a: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Migration execution</a:t>
            </a: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Continuous research</a:t>
            </a:r>
          </a:p>
        </p:txBody>
      </p:sp>
      <p:sp>
        <p:nvSpPr>
          <p:cNvPr id="9" name="TextBox 9"/>
          <p:cNvSpPr txBox="1"/>
          <p:nvPr/>
        </p:nvSpPr>
        <p:spPr>
          <a:xfrm>
            <a:off x="12511960" y="8319346"/>
            <a:ext cx="4747340" cy="13469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#pqc migration roadmap</a:t>
            </a:r>
          </a:p>
          <a:p>
            <a:pPr algn="r">
              <a:lnSpc>
                <a:spcPts val="3461"/>
              </a:lnSpc>
            </a:pPr>
            <a:r>
              <a:rPr lang="en-US" sz="2472" b="1">
                <a:solidFill>
                  <a:srgbClr val="FFFFFF"/>
                </a:solidFill>
                <a:latin typeface="Codec Pro Ultra-Bold"/>
                <a:ea typeface="Codec Pro Ultra-Bold"/>
                <a:cs typeface="Codec Pro Ultra-Bold"/>
                <a:sym typeface="Codec Pro Ultra-Bold"/>
              </a:rPr>
              <a:t>#nisduc.eu</a:t>
            </a:r>
          </a:p>
          <a:p>
            <a:pPr algn="r">
              <a:lnSpc>
                <a:spcPts val="3461"/>
              </a:lnSpc>
            </a:pPr>
            <a:r>
              <a:rPr lang="en-US" sz="2472" b="1">
                <a:solidFill>
                  <a:srgbClr val="FFFFFF"/>
                </a:solidFill>
                <a:latin typeface="Codec Pro Ultra-Bold"/>
                <a:ea typeface="Codec Pro Ultra-Bold"/>
                <a:cs typeface="Codec Pro Ultra-Bold"/>
                <a:sym typeface="Codec Pro Ultra-Bold"/>
              </a:rPr>
              <a:t>#encryptionconsulting.com</a:t>
            </a:r>
          </a:p>
        </p:txBody>
      </p:sp>
      <p:sp>
        <p:nvSpPr>
          <p:cNvPr id="10" name="TextBox 10"/>
          <p:cNvSpPr txBox="1"/>
          <p:nvPr/>
        </p:nvSpPr>
        <p:spPr>
          <a:xfrm>
            <a:off x="10219398" y="2692085"/>
            <a:ext cx="7039902" cy="2647951"/>
          </a:xfrm>
          <a:prstGeom prst="rect">
            <a:avLst/>
          </a:prstGeom>
        </p:spPr>
        <p:txBody>
          <a:bodyPr lIns="0" tIns="0" rIns="0" bIns="0" rtlCol="0" anchor="t">
            <a:spAutoFit/>
          </a:bodyPr>
          <a:lstStyle/>
          <a:p>
            <a:pPr algn="just">
              <a:lnSpc>
                <a:spcPts val="4199"/>
              </a:lnSpc>
            </a:pPr>
            <a:r>
              <a:rPr lang="en-US" sz="2999" dirty="0">
                <a:solidFill>
                  <a:srgbClr val="FFFFFF"/>
                </a:solidFill>
                <a:latin typeface="Codec Pro"/>
                <a:ea typeface="Codec Pro"/>
                <a:cs typeface="Codec Pro"/>
                <a:sym typeface="Codec Pro"/>
              </a:rPr>
              <a:t>Migration </a:t>
            </a:r>
            <a:r>
              <a:rPr lang="en-US" sz="2999" dirty="0">
                <a:solidFill>
                  <a:srgbClr val="BD0000"/>
                </a:solidFill>
                <a:latin typeface="Codec Pro"/>
                <a:ea typeface="Codec Pro"/>
                <a:cs typeface="Codec Pro"/>
                <a:sym typeface="Codec Pro"/>
              </a:rPr>
              <a:t>risks</a:t>
            </a:r>
            <a:r>
              <a:rPr lang="en-US" sz="2999" dirty="0">
                <a:solidFill>
                  <a:srgbClr val="FFFFFF"/>
                </a:solidFill>
                <a:latin typeface="Codec Pro"/>
                <a:ea typeface="Codec Pro"/>
                <a:cs typeface="Codec Pro"/>
                <a:sym typeface="Codec Pro"/>
              </a:rPr>
              <a:t>:</a:t>
            </a: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Forgotten assets, dependencies</a:t>
            </a: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No hardware</a:t>
            </a: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New crypto vulnerabilities</a:t>
            </a: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Standards updates and changes</a:t>
            </a:r>
          </a:p>
        </p:txBody>
      </p:sp>
      <p:sp>
        <p:nvSpPr>
          <p:cNvPr id="11" name="TextBox 5">
            <a:extLst>
              <a:ext uri="{FF2B5EF4-FFF2-40B4-BE49-F238E27FC236}">
                <a16:creationId xmlns:a16="http://schemas.microsoft.com/office/drawing/2014/main" id="{A4E08093-66DB-BBEA-02A2-890E6AA8BEBF}"/>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2" name="TextBox 7">
            <a:extLst>
              <a:ext uri="{FF2B5EF4-FFF2-40B4-BE49-F238E27FC236}">
                <a16:creationId xmlns:a16="http://schemas.microsoft.com/office/drawing/2014/main" id="{CEEAB20C-11A5-0361-D8F6-3ED0CF819138}"/>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3" name="TextBox 3"/>
          <p:cNvSpPr txBox="1"/>
          <p:nvPr/>
        </p:nvSpPr>
        <p:spPr>
          <a:xfrm>
            <a:off x="1028700" y="1694246"/>
            <a:ext cx="12975165"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Hybrid solution</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#PQC hybrid mode</a:t>
            </a:r>
          </a:p>
        </p:txBody>
      </p:sp>
      <p:grpSp>
        <p:nvGrpSpPr>
          <p:cNvPr id="9" name="Group 9"/>
          <p:cNvGrpSpPr/>
          <p:nvPr/>
        </p:nvGrpSpPr>
        <p:grpSpPr>
          <a:xfrm>
            <a:off x="4486815" y="2382924"/>
            <a:ext cx="9314371" cy="6134729"/>
            <a:chOff x="0" y="0"/>
            <a:chExt cx="2190530" cy="1442750"/>
          </a:xfrm>
        </p:grpSpPr>
        <p:sp>
          <p:nvSpPr>
            <p:cNvPr id="10" name="Freeform 10"/>
            <p:cNvSpPr/>
            <p:nvPr/>
          </p:nvSpPr>
          <p:spPr>
            <a:xfrm>
              <a:off x="0" y="0"/>
              <a:ext cx="2190530" cy="1442750"/>
            </a:xfrm>
            <a:custGeom>
              <a:avLst/>
              <a:gdLst/>
              <a:ahLst/>
              <a:cxnLst/>
              <a:rect l="l" t="t" r="r" b="b"/>
              <a:pathLst>
                <a:path w="2190530" h="1442750">
                  <a:moveTo>
                    <a:pt x="24104" y="0"/>
                  </a:moveTo>
                  <a:lnTo>
                    <a:pt x="2166426" y="0"/>
                  </a:lnTo>
                  <a:cubicBezTo>
                    <a:pt x="2179738" y="0"/>
                    <a:pt x="2190530" y="10792"/>
                    <a:pt x="2190530" y="24104"/>
                  </a:cubicBezTo>
                  <a:lnTo>
                    <a:pt x="2190530" y="1418646"/>
                  </a:lnTo>
                  <a:cubicBezTo>
                    <a:pt x="2190530" y="1431958"/>
                    <a:pt x="2179738" y="1442750"/>
                    <a:pt x="2166426" y="1442750"/>
                  </a:cubicBezTo>
                  <a:lnTo>
                    <a:pt x="24104" y="1442750"/>
                  </a:lnTo>
                  <a:cubicBezTo>
                    <a:pt x="10792" y="1442750"/>
                    <a:pt x="0" y="1431958"/>
                    <a:pt x="0" y="1418646"/>
                  </a:cubicBezTo>
                  <a:lnTo>
                    <a:pt x="0" y="24104"/>
                  </a:lnTo>
                  <a:cubicBezTo>
                    <a:pt x="0" y="10792"/>
                    <a:pt x="10792" y="0"/>
                    <a:pt x="24104" y="0"/>
                  </a:cubicBezTo>
                  <a:close/>
                </a:path>
              </a:pathLst>
            </a:custGeom>
            <a:blipFill>
              <a:blip r:embed="rId4"/>
              <a:stretch>
                <a:fillRect l="-8415" r="-8415"/>
              </a:stretch>
            </a:blipFill>
          </p:spPr>
        </p:sp>
      </p:grpSp>
      <p:sp>
        <p:nvSpPr>
          <p:cNvPr id="11" name="TextBox 11"/>
          <p:cNvSpPr txBox="1"/>
          <p:nvPr/>
        </p:nvSpPr>
        <p:spPr>
          <a:xfrm>
            <a:off x="6196901" y="4129446"/>
            <a:ext cx="2676864" cy="552451"/>
          </a:xfrm>
          <a:prstGeom prst="rect">
            <a:avLst/>
          </a:prstGeom>
        </p:spPr>
        <p:txBody>
          <a:bodyPr lIns="0" tIns="0" rIns="0" bIns="0" rtlCol="0" anchor="t">
            <a:spAutoFit/>
          </a:bodyPr>
          <a:lstStyle/>
          <a:p>
            <a:pPr algn="just">
              <a:lnSpc>
                <a:spcPts val="4199"/>
              </a:lnSpc>
            </a:pPr>
            <a:r>
              <a:rPr lang="en-US" sz="2999" b="1" dirty="0">
                <a:solidFill>
                  <a:srgbClr val="FFFFFF"/>
                </a:solidFill>
                <a:latin typeface="Codec Pro Bold"/>
                <a:ea typeface="Codec Pro Bold"/>
                <a:cs typeface="Codec Pro Bold"/>
                <a:sym typeface="Codec Pro Bold"/>
              </a:rPr>
              <a:t>Classic crypto</a:t>
            </a:r>
          </a:p>
        </p:txBody>
      </p:sp>
      <p:sp>
        <p:nvSpPr>
          <p:cNvPr id="12" name="TextBox 12"/>
          <p:cNvSpPr txBox="1"/>
          <p:nvPr/>
        </p:nvSpPr>
        <p:spPr>
          <a:xfrm>
            <a:off x="9594605" y="4129446"/>
            <a:ext cx="2676864" cy="552451"/>
          </a:xfrm>
          <a:prstGeom prst="rect">
            <a:avLst/>
          </a:prstGeom>
        </p:spPr>
        <p:txBody>
          <a:bodyPr lIns="0" tIns="0" rIns="0" bIns="0" rtlCol="0" anchor="t">
            <a:spAutoFit/>
          </a:bodyPr>
          <a:lstStyle/>
          <a:p>
            <a:pPr algn="just">
              <a:lnSpc>
                <a:spcPts val="4199"/>
              </a:lnSpc>
            </a:pPr>
            <a:r>
              <a:rPr lang="en-US" sz="2999" b="1" dirty="0">
                <a:solidFill>
                  <a:srgbClr val="FFFFFF"/>
                </a:solidFill>
                <a:latin typeface="Codec Pro Bold"/>
                <a:ea typeface="Codec Pro Bold"/>
                <a:cs typeface="Codec Pro Bold"/>
                <a:sym typeface="Codec Pro Bold"/>
              </a:rPr>
              <a:t>PQC crypto</a:t>
            </a:r>
          </a:p>
        </p:txBody>
      </p:sp>
      <p:sp>
        <p:nvSpPr>
          <p:cNvPr id="13" name="TextBox 13"/>
          <p:cNvSpPr txBox="1"/>
          <p:nvPr/>
        </p:nvSpPr>
        <p:spPr>
          <a:xfrm>
            <a:off x="9065707" y="4129446"/>
            <a:ext cx="528897" cy="552451"/>
          </a:xfrm>
          <a:prstGeom prst="rect">
            <a:avLst/>
          </a:prstGeom>
        </p:spPr>
        <p:txBody>
          <a:bodyPr lIns="0" tIns="0" rIns="0" bIns="0" rtlCol="0" anchor="t">
            <a:spAutoFit/>
          </a:bodyPr>
          <a:lstStyle/>
          <a:p>
            <a:pPr algn="just">
              <a:lnSpc>
                <a:spcPts val="4199"/>
              </a:lnSpc>
            </a:pPr>
            <a:r>
              <a:rPr lang="en-US" sz="2999" b="1" dirty="0">
                <a:solidFill>
                  <a:srgbClr val="FFFFFF"/>
                </a:solidFill>
                <a:latin typeface="Codec Pro Bold"/>
                <a:ea typeface="Codec Pro Bold"/>
                <a:cs typeface="Codec Pro Bold"/>
                <a:sym typeface="Codec Pro Bold"/>
              </a:rPr>
              <a:t>+</a:t>
            </a:r>
          </a:p>
        </p:txBody>
      </p:sp>
      <p:sp>
        <p:nvSpPr>
          <p:cNvPr id="14" name="TextBox 5">
            <a:extLst>
              <a:ext uri="{FF2B5EF4-FFF2-40B4-BE49-F238E27FC236}">
                <a16:creationId xmlns:a16="http://schemas.microsoft.com/office/drawing/2014/main" id="{41668098-DD89-D5D4-3C26-2392EE7973DB}"/>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5" name="TextBox 7">
            <a:extLst>
              <a:ext uri="{FF2B5EF4-FFF2-40B4-BE49-F238E27FC236}">
                <a16:creationId xmlns:a16="http://schemas.microsoft.com/office/drawing/2014/main" id="{95256B86-B38A-D1FB-2484-92FCE5FE3DA4}"/>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12975165"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How to use PQC, Hybrid algorithms</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2692085"/>
            <a:ext cx="10827351" cy="5267326"/>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Hybrid Key Establishment:</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OpenSSH 10.0</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OpenSSL 3.5</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Web Browsers (not Safari)</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minor changes on web server`s config(apache, nginx ..)</a:t>
            </a:r>
          </a:p>
          <a:p>
            <a:pPr algn="just">
              <a:lnSpc>
                <a:spcPts val="4199"/>
              </a:lnSpc>
            </a:pPr>
            <a:endParaRPr lang="en-US" sz="2999">
              <a:solidFill>
                <a:srgbClr val="FFFFFF"/>
              </a:solidFill>
              <a:latin typeface="Codec Pro"/>
              <a:ea typeface="Codec Pro"/>
              <a:cs typeface="Codec Pro"/>
              <a:sym typeface="Codec Pro"/>
            </a:endParaRPr>
          </a:p>
          <a:p>
            <a:pPr algn="just">
              <a:lnSpc>
                <a:spcPts val="4199"/>
              </a:lnSpc>
            </a:pPr>
            <a:r>
              <a:rPr lang="en-US" sz="2999">
                <a:solidFill>
                  <a:srgbClr val="FFFFFF"/>
                </a:solidFill>
                <a:latin typeface="Codec Pro"/>
                <a:ea typeface="Codec Pro"/>
                <a:cs typeface="Codec Pro"/>
                <a:sym typeface="Codec Pro"/>
              </a:rPr>
              <a:t>Hybrid Digital Signature:</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update HSM</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update CA system</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OpenSSL 3.5 </a:t>
            </a:r>
          </a:p>
        </p:txBody>
      </p:sp>
      <p:sp>
        <p:nvSpPr>
          <p:cNvPr id="9" name="TextBox 9"/>
          <p:cNvSpPr txBox="1"/>
          <p:nvPr/>
        </p:nvSpPr>
        <p:spPr>
          <a:xfrm>
            <a:off x="11342922" y="8787699"/>
            <a:ext cx="5916378" cy="13469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#post quantum cryptography</a:t>
            </a:r>
          </a:p>
          <a:p>
            <a:pPr algn="r">
              <a:lnSpc>
                <a:spcPts val="3461"/>
              </a:lnSpc>
            </a:pPr>
            <a:r>
              <a:rPr lang="en-US" sz="2472" b="1">
                <a:solidFill>
                  <a:srgbClr val="FFFFFF"/>
                </a:solidFill>
                <a:latin typeface="Codec Pro Ultra-Bold"/>
                <a:ea typeface="Codec Pro Ultra-Bold"/>
                <a:cs typeface="Codec Pro Ultra-Bold"/>
                <a:sym typeface="Codec Pro Ultra-Bold"/>
              </a:rPr>
              <a:t>#github.com/open-quantum-safe</a:t>
            </a:r>
          </a:p>
          <a:p>
            <a:pPr algn="r">
              <a:lnSpc>
                <a:spcPts val="3461"/>
              </a:lnSpc>
            </a:pPr>
            <a:endParaRPr lang="en-US" sz="2472" b="1">
              <a:solidFill>
                <a:srgbClr val="FFFFFF"/>
              </a:solidFill>
              <a:latin typeface="Codec Pro Ultra-Bold"/>
              <a:ea typeface="Codec Pro Ultra-Bold"/>
              <a:cs typeface="Codec Pro Ultra-Bold"/>
              <a:sym typeface="Codec Pro Ultra-Bold"/>
            </a:endParaRPr>
          </a:p>
        </p:txBody>
      </p:sp>
      <p:grpSp>
        <p:nvGrpSpPr>
          <p:cNvPr id="10" name="Group 10"/>
          <p:cNvGrpSpPr/>
          <p:nvPr/>
        </p:nvGrpSpPr>
        <p:grpSpPr>
          <a:xfrm>
            <a:off x="12098689" y="2311085"/>
            <a:ext cx="5160611" cy="5124743"/>
            <a:chOff x="0" y="0"/>
            <a:chExt cx="1457441" cy="1447311"/>
          </a:xfrm>
        </p:grpSpPr>
        <p:sp>
          <p:nvSpPr>
            <p:cNvPr id="11" name="Freeform 11"/>
            <p:cNvSpPr/>
            <p:nvPr/>
          </p:nvSpPr>
          <p:spPr>
            <a:xfrm>
              <a:off x="0" y="0"/>
              <a:ext cx="1457441" cy="1447311"/>
            </a:xfrm>
            <a:custGeom>
              <a:avLst/>
              <a:gdLst/>
              <a:ahLst/>
              <a:cxnLst/>
              <a:rect l="l" t="t" r="r" b="b"/>
              <a:pathLst>
                <a:path w="1457441" h="1447311">
                  <a:moveTo>
                    <a:pt x="43506" y="0"/>
                  </a:moveTo>
                  <a:lnTo>
                    <a:pt x="1413935" y="0"/>
                  </a:lnTo>
                  <a:cubicBezTo>
                    <a:pt x="1425474" y="0"/>
                    <a:pt x="1436540" y="4584"/>
                    <a:pt x="1444698" y="12743"/>
                  </a:cubicBezTo>
                  <a:cubicBezTo>
                    <a:pt x="1452857" y="20901"/>
                    <a:pt x="1457441" y="31967"/>
                    <a:pt x="1457441" y="43506"/>
                  </a:cubicBezTo>
                  <a:lnTo>
                    <a:pt x="1457441" y="1403805"/>
                  </a:lnTo>
                  <a:cubicBezTo>
                    <a:pt x="1457441" y="1427833"/>
                    <a:pt x="1437963" y="1447311"/>
                    <a:pt x="1413935" y="1447311"/>
                  </a:cubicBezTo>
                  <a:lnTo>
                    <a:pt x="43506" y="1447311"/>
                  </a:lnTo>
                  <a:cubicBezTo>
                    <a:pt x="19478" y="1447311"/>
                    <a:pt x="0" y="1427833"/>
                    <a:pt x="0" y="1403805"/>
                  </a:cubicBezTo>
                  <a:lnTo>
                    <a:pt x="0" y="43506"/>
                  </a:lnTo>
                  <a:cubicBezTo>
                    <a:pt x="0" y="19478"/>
                    <a:pt x="19478" y="0"/>
                    <a:pt x="43506" y="0"/>
                  </a:cubicBezTo>
                  <a:close/>
                </a:path>
              </a:pathLst>
            </a:custGeom>
            <a:blipFill>
              <a:blip r:embed="rId4"/>
              <a:stretch>
                <a:fillRect l="-1520" r="-1520"/>
              </a:stretch>
            </a:blipFill>
          </p:spPr>
        </p:sp>
      </p:grpSp>
      <p:sp>
        <p:nvSpPr>
          <p:cNvPr id="12" name="TextBox 5">
            <a:extLst>
              <a:ext uri="{FF2B5EF4-FFF2-40B4-BE49-F238E27FC236}">
                <a16:creationId xmlns:a16="http://schemas.microsoft.com/office/drawing/2014/main" id="{9A819852-38FD-650B-BEE0-282522176E0E}"/>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91BC01FB-3A14-25A8-121F-C81006671674}"/>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447870" y="2856462"/>
            <a:ext cx="11392260" cy="5481111"/>
            <a:chOff x="0" y="0"/>
            <a:chExt cx="3008175" cy="1447311"/>
          </a:xfrm>
        </p:grpSpPr>
        <p:sp>
          <p:nvSpPr>
            <p:cNvPr id="3" name="Freeform 3"/>
            <p:cNvSpPr/>
            <p:nvPr/>
          </p:nvSpPr>
          <p:spPr>
            <a:xfrm>
              <a:off x="0" y="0"/>
              <a:ext cx="3008175" cy="1447311"/>
            </a:xfrm>
            <a:custGeom>
              <a:avLst/>
              <a:gdLst/>
              <a:ahLst/>
              <a:cxnLst/>
              <a:rect l="l" t="t" r="r" b="b"/>
              <a:pathLst>
                <a:path w="3008175" h="1447311">
                  <a:moveTo>
                    <a:pt x="19708" y="0"/>
                  </a:moveTo>
                  <a:lnTo>
                    <a:pt x="2988468" y="0"/>
                  </a:lnTo>
                  <a:cubicBezTo>
                    <a:pt x="2993695" y="0"/>
                    <a:pt x="2998707" y="2076"/>
                    <a:pt x="3002403" y="5772"/>
                  </a:cubicBezTo>
                  <a:cubicBezTo>
                    <a:pt x="3006099" y="9468"/>
                    <a:pt x="3008175" y="14481"/>
                    <a:pt x="3008175" y="19708"/>
                  </a:cubicBezTo>
                  <a:lnTo>
                    <a:pt x="3008175" y="1427603"/>
                  </a:lnTo>
                  <a:cubicBezTo>
                    <a:pt x="3008175" y="1438487"/>
                    <a:pt x="2999352" y="1447311"/>
                    <a:pt x="2988468" y="1447311"/>
                  </a:cubicBezTo>
                  <a:lnTo>
                    <a:pt x="19708" y="1447311"/>
                  </a:lnTo>
                  <a:cubicBezTo>
                    <a:pt x="8823" y="1447311"/>
                    <a:pt x="0" y="1438487"/>
                    <a:pt x="0" y="1427603"/>
                  </a:cubicBezTo>
                  <a:lnTo>
                    <a:pt x="0" y="19708"/>
                  </a:lnTo>
                  <a:cubicBezTo>
                    <a:pt x="0" y="8823"/>
                    <a:pt x="8823" y="0"/>
                    <a:pt x="19708" y="0"/>
                  </a:cubicBezTo>
                  <a:close/>
                </a:path>
              </a:pathLst>
            </a:custGeom>
            <a:blipFill>
              <a:blip r:embed="rId2"/>
              <a:stretch>
                <a:fillRect t="-402" b="-402"/>
              </a:stretch>
            </a:blipFill>
          </p:spPr>
        </p:sp>
      </p:grpSp>
      <p:sp>
        <p:nvSpPr>
          <p:cNvPr id="4" name="Freeform 4"/>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a:ln cap="sq">
            <a:noFill/>
            <a:prstDash val="solid"/>
            <a:miter/>
          </a:ln>
        </p:spPr>
      </p:sp>
      <p:sp>
        <p:nvSpPr>
          <p:cNvPr id="5" name="TextBox 5"/>
          <p:cNvSpPr txBox="1"/>
          <p:nvPr/>
        </p:nvSpPr>
        <p:spPr>
          <a:xfrm>
            <a:off x="1028700" y="1694246"/>
            <a:ext cx="12975165"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Hybrid solution on TLS 1.3</a:t>
            </a:r>
          </a:p>
        </p:txBody>
      </p:sp>
      <p:sp>
        <p:nvSpPr>
          <p:cNvPr id="7" name="TextBox 7"/>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8" name="TextBox 8"/>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0" name="AutoShape 10"/>
          <p:cNvSpPr/>
          <p:nvPr/>
        </p:nvSpPr>
        <p:spPr>
          <a:xfrm>
            <a:off x="8727163" y="6093741"/>
            <a:ext cx="1659380" cy="0"/>
          </a:xfrm>
          <a:prstGeom prst="line">
            <a:avLst/>
          </a:prstGeom>
          <a:ln w="38100" cap="flat">
            <a:solidFill>
              <a:srgbClr val="BD0000"/>
            </a:solidFill>
            <a:prstDash val="solid"/>
            <a:headEnd type="none" w="sm" len="sm"/>
            <a:tailEnd type="none" w="sm" len="sm"/>
          </a:ln>
        </p:spPr>
      </p:sp>
      <p:sp>
        <p:nvSpPr>
          <p:cNvPr id="11" name="TextBox 11"/>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#PQC hybrid TLS 1.3</a:t>
            </a:r>
          </a:p>
        </p:txBody>
      </p:sp>
      <p:sp>
        <p:nvSpPr>
          <p:cNvPr id="12" name="TextBox 5">
            <a:extLst>
              <a:ext uri="{FF2B5EF4-FFF2-40B4-BE49-F238E27FC236}">
                <a16:creationId xmlns:a16="http://schemas.microsoft.com/office/drawing/2014/main" id="{DDD4F637-59C2-BCC8-4D25-75DA3A7E6E89}"/>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4E174EA8-86CD-CCAB-E3BC-67B659C75A68}"/>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3" name="TextBox 3"/>
          <p:cNvSpPr txBox="1"/>
          <p:nvPr/>
        </p:nvSpPr>
        <p:spPr>
          <a:xfrm>
            <a:off x="1028700" y="1694246"/>
            <a:ext cx="12975165"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Hybrid solution on TLS 1.3</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#PQC hybrid TLS 1.3</a:t>
            </a:r>
          </a:p>
        </p:txBody>
      </p:sp>
      <p:grpSp>
        <p:nvGrpSpPr>
          <p:cNvPr id="9" name="Group 9"/>
          <p:cNvGrpSpPr/>
          <p:nvPr/>
        </p:nvGrpSpPr>
        <p:grpSpPr>
          <a:xfrm>
            <a:off x="4420647" y="2311085"/>
            <a:ext cx="9446707" cy="7096141"/>
            <a:chOff x="0" y="0"/>
            <a:chExt cx="1926726" cy="1447311"/>
          </a:xfrm>
        </p:grpSpPr>
        <p:sp>
          <p:nvSpPr>
            <p:cNvPr id="10" name="Freeform 10"/>
            <p:cNvSpPr/>
            <p:nvPr/>
          </p:nvSpPr>
          <p:spPr>
            <a:xfrm>
              <a:off x="0" y="0"/>
              <a:ext cx="1926727" cy="1447311"/>
            </a:xfrm>
            <a:custGeom>
              <a:avLst/>
              <a:gdLst/>
              <a:ahLst/>
              <a:cxnLst/>
              <a:rect l="l" t="t" r="r" b="b"/>
              <a:pathLst>
                <a:path w="1926727" h="1447311">
                  <a:moveTo>
                    <a:pt x="23767" y="0"/>
                  </a:moveTo>
                  <a:lnTo>
                    <a:pt x="1902960" y="0"/>
                  </a:lnTo>
                  <a:cubicBezTo>
                    <a:pt x="1916086" y="0"/>
                    <a:pt x="1926727" y="10641"/>
                    <a:pt x="1926727" y="23767"/>
                  </a:cubicBezTo>
                  <a:lnTo>
                    <a:pt x="1926727" y="1423544"/>
                  </a:lnTo>
                  <a:cubicBezTo>
                    <a:pt x="1926727" y="1429848"/>
                    <a:pt x="1924223" y="1435893"/>
                    <a:pt x="1919766" y="1440350"/>
                  </a:cubicBezTo>
                  <a:cubicBezTo>
                    <a:pt x="1915308" y="1444807"/>
                    <a:pt x="1909263" y="1447311"/>
                    <a:pt x="1902960" y="1447311"/>
                  </a:cubicBezTo>
                  <a:lnTo>
                    <a:pt x="23767" y="1447311"/>
                  </a:lnTo>
                  <a:cubicBezTo>
                    <a:pt x="17463" y="1447311"/>
                    <a:pt x="11418" y="1444807"/>
                    <a:pt x="6961" y="1440350"/>
                  </a:cubicBezTo>
                  <a:cubicBezTo>
                    <a:pt x="2504" y="1435893"/>
                    <a:pt x="0" y="1429848"/>
                    <a:pt x="0" y="1423544"/>
                  </a:cubicBezTo>
                  <a:lnTo>
                    <a:pt x="0" y="23767"/>
                  </a:lnTo>
                  <a:cubicBezTo>
                    <a:pt x="0" y="17463"/>
                    <a:pt x="2504" y="11418"/>
                    <a:pt x="6961" y="6961"/>
                  </a:cubicBezTo>
                  <a:cubicBezTo>
                    <a:pt x="11418" y="2504"/>
                    <a:pt x="17463" y="0"/>
                    <a:pt x="23767" y="0"/>
                  </a:cubicBezTo>
                  <a:close/>
                </a:path>
              </a:pathLst>
            </a:custGeom>
            <a:blipFill>
              <a:blip r:embed="rId4"/>
              <a:stretch>
                <a:fillRect t="-337" b="-337"/>
              </a:stretch>
            </a:blipFill>
          </p:spPr>
        </p:sp>
      </p:grpSp>
      <p:sp>
        <p:nvSpPr>
          <p:cNvPr id="11" name="TextBox 5">
            <a:extLst>
              <a:ext uri="{FF2B5EF4-FFF2-40B4-BE49-F238E27FC236}">
                <a16:creationId xmlns:a16="http://schemas.microsoft.com/office/drawing/2014/main" id="{04058592-65F3-3427-4F9C-2D08B6FEF54C}"/>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2" name="TextBox 7">
            <a:extLst>
              <a:ext uri="{FF2B5EF4-FFF2-40B4-BE49-F238E27FC236}">
                <a16:creationId xmlns:a16="http://schemas.microsoft.com/office/drawing/2014/main" id="{43D9616F-651A-D812-245F-D2DFE8AEE9FF}"/>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2329360" y="18757"/>
            <a:ext cx="13629280" cy="10268243"/>
            <a:chOff x="0" y="0"/>
            <a:chExt cx="1921050" cy="1447311"/>
          </a:xfrm>
        </p:grpSpPr>
        <p:sp>
          <p:nvSpPr>
            <p:cNvPr id="4" name="Freeform 4"/>
            <p:cNvSpPr/>
            <p:nvPr/>
          </p:nvSpPr>
          <p:spPr>
            <a:xfrm>
              <a:off x="0" y="0"/>
              <a:ext cx="1921050" cy="1447311"/>
            </a:xfrm>
            <a:custGeom>
              <a:avLst/>
              <a:gdLst/>
              <a:ahLst/>
              <a:cxnLst/>
              <a:rect l="l" t="t" r="r" b="b"/>
              <a:pathLst>
                <a:path w="1921050" h="1447311">
                  <a:moveTo>
                    <a:pt x="16473" y="0"/>
                  </a:moveTo>
                  <a:lnTo>
                    <a:pt x="1904577" y="0"/>
                  </a:lnTo>
                  <a:cubicBezTo>
                    <a:pt x="1908946" y="0"/>
                    <a:pt x="1913136" y="1736"/>
                    <a:pt x="1916225" y="4825"/>
                  </a:cubicBezTo>
                  <a:cubicBezTo>
                    <a:pt x="1919314" y="7914"/>
                    <a:pt x="1921050" y="12104"/>
                    <a:pt x="1921050" y="16473"/>
                  </a:cubicBezTo>
                  <a:lnTo>
                    <a:pt x="1921050" y="1430838"/>
                  </a:lnTo>
                  <a:cubicBezTo>
                    <a:pt x="1921050" y="1435207"/>
                    <a:pt x="1919314" y="1439397"/>
                    <a:pt x="1916225" y="1442486"/>
                  </a:cubicBezTo>
                  <a:cubicBezTo>
                    <a:pt x="1913136" y="1445575"/>
                    <a:pt x="1908946" y="1447311"/>
                    <a:pt x="1904577" y="1447311"/>
                  </a:cubicBezTo>
                  <a:lnTo>
                    <a:pt x="16473" y="1447311"/>
                  </a:lnTo>
                  <a:cubicBezTo>
                    <a:pt x="7375" y="1447311"/>
                    <a:pt x="0" y="1439936"/>
                    <a:pt x="0" y="1430838"/>
                  </a:cubicBezTo>
                  <a:lnTo>
                    <a:pt x="0" y="16473"/>
                  </a:lnTo>
                  <a:cubicBezTo>
                    <a:pt x="0" y="12104"/>
                    <a:pt x="1736" y="7914"/>
                    <a:pt x="4825" y="4825"/>
                  </a:cubicBezTo>
                  <a:cubicBezTo>
                    <a:pt x="7914" y="1736"/>
                    <a:pt x="12104" y="0"/>
                    <a:pt x="16473" y="0"/>
                  </a:cubicBezTo>
                  <a:close/>
                </a:path>
              </a:pathLst>
            </a:custGeom>
            <a:blipFill>
              <a:blip r:embed="rId4"/>
              <a:stretch>
                <a:fillRect t="-189" b="-189"/>
              </a:stretch>
            </a:blipFill>
          </p:spPr>
        </p:sp>
      </p:grpSp>
      <p:sp>
        <p:nvSpPr>
          <p:cNvPr id="5" name="TextBox 5"/>
          <p:cNvSpPr txBox="1"/>
          <p:nvPr/>
        </p:nvSpPr>
        <p:spPr>
          <a:xfrm>
            <a:off x="14173200" y="8787699"/>
            <a:ext cx="3086100" cy="470601"/>
          </a:xfrm>
          <a:prstGeom prst="roundRect">
            <a:avLst/>
          </a:prstGeom>
          <a:solidFill>
            <a:srgbClr val="2B7FA9"/>
          </a:solidFill>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ts val="3461"/>
              </a:lnSpc>
            </a:pPr>
            <a:r>
              <a:rPr lang="en-US" sz="2472" b="1" dirty="0">
                <a:solidFill>
                  <a:srgbClr val="FFFFFF"/>
                </a:solidFill>
                <a:latin typeface="Codec Pro Ultra-Bold"/>
                <a:ea typeface="Codec Pro Ultra-Bold"/>
                <a:cs typeface="Codec Pro Ultra-Bold"/>
                <a:sym typeface="Codec Pro Ultra-Bold"/>
              </a:rPr>
              <a:t>#PQC hybrid TLS 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3" name="TextBox 3"/>
          <p:cNvSpPr txBox="1"/>
          <p:nvPr/>
        </p:nvSpPr>
        <p:spPr>
          <a:xfrm>
            <a:off x="1028700" y="2692085"/>
            <a:ext cx="16230600" cy="2647951"/>
          </a:xfrm>
          <a:prstGeom prst="rect">
            <a:avLst/>
          </a:prstGeom>
        </p:spPr>
        <p:txBody>
          <a:bodyPr lIns="0" tIns="0" rIns="0" bIns="0" rtlCol="0" anchor="t">
            <a:spAutoFit/>
          </a:bodyPr>
          <a:lstStyle/>
          <a:p>
            <a:pPr algn="just">
              <a:lnSpc>
                <a:spcPts val="4199"/>
              </a:lnSpc>
            </a:pPr>
            <a:r>
              <a:rPr lang="en-US" sz="2999" b="1">
                <a:solidFill>
                  <a:srgbClr val="F4D75E"/>
                </a:solidFill>
                <a:latin typeface="Codec Pro Bold"/>
                <a:ea typeface="Codec Pro Bold"/>
                <a:cs typeface="Codec Pro Bold"/>
                <a:sym typeface="Codec Pro Bold"/>
              </a:rPr>
              <a:t>goal</a:t>
            </a:r>
            <a:r>
              <a:rPr lang="en-US" sz="2999">
                <a:solidFill>
                  <a:srgbClr val="FFFFFF"/>
                </a:solidFill>
                <a:latin typeface="Codec Pro"/>
                <a:ea typeface="Codec Pro"/>
                <a:cs typeface="Codec Pro"/>
                <a:sym typeface="Codec Pro"/>
              </a:rPr>
              <a:t>: Provide insights into how prepared major web platforms are</a:t>
            </a:r>
          </a:p>
          <a:p>
            <a:pPr algn="just">
              <a:lnSpc>
                <a:spcPts val="4199"/>
              </a:lnSpc>
            </a:pPr>
            <a:r>
              <a:rPr lang="en-US" sz="2999" b="1">
                <a:solidFill>
                  <a:srgbClr val="F4D75E"/>
                </a:solidFill>
                <a:latin typeface="Codec Pro Bold"/>
                <a:ea typeface="Codec Pro Bold"/>
                <a:cs typeface="Codec Pro Bold"/>
                <a:sym typeface="Codec Pro Bold"/>
              </a:rPr>
              <a:t>scope</a:t>
            </a:r>
            <a:r>
              <a:rPr lang="en-US" sz="2999">
                <a:solidFill>
                  <a:srgbClr val="FFFFFF"/>
                </a:solidFill>
                <a:latin typeface="Codec Pro"/>
                <a:ea typeface="Codec Pro"/>
                <a:cs typeface="Codec Pro"/>
                <a:sym typeface="Codec Pro"/>
              </a:rPr>
              <a:t>: Top 100 locally and globally visited websites </a:t>
            </a:r>
          </a:p>
          <a:p>
            <a:pPr algn="just">
              <a:lnSpc>
                <a:spcPts val="4199"/>
              </a:lnSpc>
            </a:pPr>
            <a:r>
              <a:rPr lang="en-US" sz="2999" b="1">
                <a:solidFill>
                  <a:srgbClr val="F4D75E"/>
                </a:solidFill>
                <a:latin typeface="Codec Pro Bold"/>
                <a:ea typeface="Codec Pro Bold"/>
                <a:cs typeface="Codec Pro Bold"/>
                <a:sym typeface="Codec Pro Bold"/>
              </a:rPr>
              <a:t>tools</a:t>
            </a:r>
            <a:r>
              <a:rPr lang="en-US" sz="2999">
                <a:solidFill>
                  <a:srgbClr val="FFFFFF"/>
                </a:solidFill>
                <a:latin typeface="Codec Pro"/>
                <a:ea typeface="Codec Pro"/>
                <a:cs typeface="Codec Pro"/>
                <a:sym typeface="Codec Pro"/>
              </a:rPr>
              <a:t>: Openssl + script</a:t>
            </a:r>
          </a:p>
          <a:p>
            <a:pPr algn="just">
              <a:lnSpc>
                <a:spcPts val="4199"/>
              </a:lnSpc>
            </a:pPr>
            <a:endParaRPr lang="en-US" sz="2999">
              <a:solidFill>
                <a:srgbClr val="FFFFFF"/>
              </a:solidFill>
              <a:latin typeface="Codec Pro"/>
              <a:ea typeface="Codec Pro"/>
              <a:cs typeface="Codec Pro"/>
              <a:sym typeface="Codec Pro"/>
            </a:endParaRPr>
          </a:p>
          <a:p>
            <a:pPr algn="just">
              <a:lnSpc>
                <a:spcPts val="4199"/>
              </a:lnSpc>
            </a:pPr>
            <a:endParaRPr lang="en-US" sz="2999">
              <a:solidFill>
                <a:srgbClr val="FFFFFF"/>
              </a:solidFill>
              <a:latin typeface="Codec Pro"/>
              <a:ea typeface="Codec Pro"/>
              <a:cs typeface="Codec Pro"/>
              <a:sym typeface="Codec Pro"/>
            </a:endParaRPr>
          </a:p>
        </p:txBody>
      </p:sp>
      <p:grpSp>
        <p:nvGrpSpPr>
          <p:cNvPr id="4" name="Group 4"/>
          <p:cNvGrpSpPr/>
          <p:nvPr/>
        </p:nvGrpSpPr>
        <p:grpSpPr>
          <a:xfrm>
            <a:off x="1028700" y="4729840"/>
            <a:ext cx="4625032" cy="5557160"/>
            <a:chOff x="0" y="0"/>
            <a:chExt cx="1306184" cy="1569433"/>
          </a:xfrm>
        </p:grpSpPr>
        <p:sp>
          <p:nvSpPr>
            <p:cNvPr id="5" name="Freeform 5"/>
            <p:cNvSpPr/>
            <p:nvPr/>
          </p:nvSpPr>
          <p:spPr>
            <a:xfrm>
              <a:off x="0" y="0"/>
              <a:ext cx="1306185" cy="1569433"/>
            </a:xfrm>
            <a:custGeom>
              <a:avLst/>
              <a:gdLst/>
              <a:ahLst/>
              <a:cxnLst/>
              <a:rect l="l" t="t" r="r" b="b"/>
              <a:pathLst>
                <a:path w="1306185" h="1569433">
                  <a:moveTo>
                    <a:pt x="48544" y="0"/>
                  </a:moveTo>
                  <a:lnTo>
                    <a:pt x="1257641" y="0"/>
                  </a:lnTo>
                  <a:cubicBezTo>
                    <a:pt x="1284451" y="0"/>
                    <a:pt x="1306185" y="21734"/>
                    <a:pt x="1306185" y="48544"/>
                  </a:cubicBezTo>
                  <a:lnTo>
                    <a:pt x="1306185" y="1520889"/>
                  </a:lnTo>
                  <a:cubicBezTo>
                    <a:pt x="1306185" y="1547699"/>
                    <a:pt x="1284451" y="1569433"/>
                    <a:pt x="1257641" y="1569433"/>
                  </a:cubicBezTo>
                  <a:lnTo>
                    <a:pt x="48544" y="1569433"/>
                  </a:lnTo>
                  <a:cubicBezTo>
                    <a:pt x="21734" y="1569433"/>
                    <a:pt x="0" y="1547699"/>
                    <a:pt x="0" y="1520889"/>
                  </a:cubicBezTo>
                  <a:lnTo>
                    <a:pt x="0" y="48544"/>
                  </a:lnTo>
                  <a:cubicBezTo>
                    <a:pt x="0" y="21734"/>
                    <a:pt x="21734" y="0"/>
                    <a:pt x="48544" y="0"/>
                  </a:cubicBezTo>
                  <a:close/>
                </a:path>
              </a:pathLst>
            </a:custGeom>
            <a:blipFill>
              <a:blip r:embed="rId4"/>
              <a:stretch>
                <a:fillRect t="-191" b="-191"/>
              </a:stretch>
            </a:blipFill>
          </p:spPr>
        </p:sp>
      </p:grpSp>
      <p:grpSp>
        <p:nvGrpSpPr>
          <p:cNvPr id="6" name="Group 6"/>
          <p:cNvGrpSpPr/>
          <p:nvPr/>
        </p:nvGrpSpPr>
        <p:grpSpPr>
          <a:xfrm>
            <a:off x="6980451" y="4729840"/>
            <a:ext cx="4204790" cy="5557160"/>
            <a:chOff x="0" y="0"/>
            <a:chExt cx="1187501" cy="1569433"/>
          </a:xfrm>
        </p:grpSpPr>
        <p:sp>
          <p:nvSpPr>
            <p:cNvPr id="7" name="Freeform 7"/>
            <p:cNvSpPr/>
            <p:nvPr/>
          </p:nvSpPr>
          <p:spPr>
            <a:xfrm>
              <a:off x="0" y="0"/>
              <a:ext cx="1187501" cy="1569433"/>
            </a:xfrm>
            <a:custGeom>
              <a:avLst/>
              <a:gdLst/>
              <a:ahLst/>
              <a:cxnLst/>
              <a:rect l="l" t="t" r="r" b="b"/>
              <a:pathLst>
                <a:path w="1187501" h="1569433">
                  <a:moveTo>
                    <a:pt x="53395" y="0"/>
                  </a:moveTo>
                  <a:lnTo>
                    <a:pt x="1134106" y="0"/>
                  </a:lnTo>
                  <a:cubicBezTo>
                    <a:pt x="1163596" y="0"/>
                    <a:pt x="1187501" y="23906"/>
                    <a:pt x="1187501" y="53395"/>
                  </a:cubicBezTo>
                  <a:lnTo>
                    <a:pt x="1187501" y="1516038"/>
                  </a:lnTo>
                  <a:cubicBezTo>
                    <a:pt x="1187501" y="1545527"/>
                    <a:pt x="1163596" y="1569433"/>
                    <a:pt x="1134106" y="1569433"/>
                  </a:cubicBezTo>
                  <a:lnTo>
                    <a:pt x="53395" y="1569433"/>
                  </a:lnTo>
                  <a:cubicBezTo>
                    <a:pt x="23906" y="1569433"/>
                    <a:pt x="0" y="1545527"/>
                    <a:pt x="0" y="1516038"/>
                  </a:cubicBezTo>
                  <a:lnTo>
                    <a:pt x="0" y="53395"/>
                  </a:lnTo>
                  <a:cubicBezTo>
                    <a:pt x="0" y="23906"/>
                    <a:pt x="23906" y="0"/>
                    <a:pt x="53395" y="0"/>
                  </a:cubicBezTo>
                  <a:close/>
                </a:path>
              </a:pathLst>
            </a:custGeom>
            <a:blipFill>
              <a:blip r:embed="rId5"/>
              <a:stretch>
                <a:fillRect l="-212" r="-212"/>
              </a:stretch>
            </a:blipFill>
          </p:spPr>
        </p:sp>
      </p:grpSp>
      <p:sp>
        <p:nvSpPr>
          <p:cNvPr id="9" name="TextBox 9"/>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Test: Sites using PQC</a:t>
            </a:r>
          </a:p>
        </p:txBody>
      </p:sp>
      <p:sp>
        <p:nvSpPr>
          <p:cNvPr id="10" name="TextBox 10"/>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11" name="TextBox 11"/>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3" name="TextBox 13"/>
          <p:cNvSpPr txBox="1"/>
          <p:nvPr/>
        </p:nvSpPr>
        <p:spPr>
          <a:xfrm>
            <a:off x="12511960" y="8787699"/>
            <a:ext cx="4747340"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#sites using PQC</a:t>
            </a:r>
          </a:p>
          <a:p>
            <a:pPr algn="r">
              <a:lnSpc>
                <a:spcPts val="3461"/>
              </a:lnSpc>
            </a:pPr>
            <a:r>
              <a:rPr lang="en-US" sz="2472" b="1">
                <a:solidFill>
                  <a:srgbClr val="FFFFFF"/>
                </a:solidFill>
                <a:latin typeface="Codec Pro Ultra-Bold"/>
                <a:ea typeface="Codec Pro Ultra-Bold"/>
                <a:cs typeface="Codec Pro Ultra-Bold"/>
                <a:sym typeface="Codec Pro Ultra-Bold"/>
              </a:rPr>
              <a:t>#netmeister.org</a:t>
            </a:r>
          </a:p>
        </p:txBody>
      </p:sp>
      <p:sp>
        <p:nvSpPr>
          <p:cNvPr id="14" name="TextBox 5">
            <a:extLst>
              <a:ext uri="{FF2B5EF4-FFF2-40B4-BE49-F238E27FC236}">
                <a16:creationId xmlns:a16="http://schemas.microsoft.com/office/drawing/2014/main" id="{88DCF54A-471A-38F9-317B-83AAE9D4FC93}"/>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5" name="TextBox 7">
            <a:extLst>
              <a:ext uri="{FF2B5EF4-FFF2-40B4-BE49-F238E27FC236}">
                <a16:creationId xmlns:a16="http://schemas.microsoft.com/office/drawing/2014/main" id="{610E09A0-CF95-69B6-AFA0-37880E64D779}"/>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1028700" y="3681400"/>
            <a:ext cx="16230600" cy="4199668"/>
            <a:chOff x="0" y="0"/>
            <a:chExt cx="4583787" cy="1186055"/>
          </a:xfrm>
        </p:grpSpPr>
        <p:sp>
          <p:nvSpPr>
            <p:cNvPr id="4" name="Freeform 4"/>
            <p:cNvSpPr/>
            <p:nvPr/>
          </p:nvSpPr>
          <p:spPr>
            <a:xfrm>
              <a:off x="0" y="0"/>
              <a:ext cx="4583786" cy="1186055"/>
            </a:xfrm>
            <a:custGeom>
              <a:avLst/>
              <a:gdLst/>
              <a:ahLst/>
              <a:cxnLst/>
              <a:rect l="l" t="t" r="r" b="b"/>
              <a:pathLst>
                <a:path w="4583786" h="1186055">
                  <a:moveTo>
                    <a:pt x="13833" y="0"/>
                  </a:moveTo>
                  <a:lnTo>
                    <a:pt x="4569954" y="0"/>
                  </a:lnTo>
                  <a:cubicBezTo>
                    <a:pt x="4577593" y="0"/>
                    <a:pt x="4583786" y="6193"/>
                    <a:pt x="4583786" y="13833"/>
                  </a:cubicBezTo>
                  <a:lnTo>
                    <a:pt x="4583786" y="1172222"/>
                  </a:lnTo>
                  <a:cubicBezTo>
                    <a:pt x="4583786" y="1179862"/>
                    <a:pt x="4577593" y="1186055"/>
                    <a:pt x="4569954" y="1186055"/>
                  </a:cubicBezTo>
                  <a:lnTo>
                    <a:pt x="13833" y="1186055"/>
                  </a:lnTo>
                  <a:cubicBezTo>
                    <a:pt x="6193" y="1186055"/>
                    <a:pt x="0" y="1179862"/>
                    <a:pt x="0" y="1172222"/>
                  </a:cubicBezTo>
                  <a:lnTo>
                    <a:pt x="0" y="13833"/>
                  </a:lnTo>
                  <a:cubicBezTo>
                    <a:pt x="0" y="6193"/>
                    <a:pt x="6193" y="0"/>
                    <a:pt x="13833" y="0"/>
                  </a:cubicBezTo>
                  <a:close/>
                </a:path>
              </a:pathLst>
            </a:custGeom>
            <a:blipFill>
              <a:blip r:embed="rId4"/>
              <a:stretch>
                <a:fillRect/>
              </a:stretch>
            </a:blipFill>
          </p:spPr>
        </p:sp>
      </p:grpSp>
      <p:sp>
        <p:nvSpPr>
          <p:cNvPr id="6" name="TextBox 6"/>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7" name="TextBox 7"/>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9" name="TextBox 9"/>
          <p:cNvSpPr txBox="1"/>
          <p:nvPr/>
        </p:nvSpPr>
        <p:spPr>
          <a:xfrm>
            <a:off x="1028700" y="2692085"/>
            <a:ext cx="8961767"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 script:</a:t>
            </a:r>
          </a:p>
        </p:txBody>
      </p:sp>
      <p:sp>
        <p:nvSpPr>
          <p:cNvPr id="10" name="TextBox 10"/>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Test: Sites using PQC</a:t>
            </a:r>
          </a:p>
        </p:txBody>
      </p:sp>
      <p:sp>
        <p:nvSpPr>
          <p:cNvPr id="11" name="TextBox 11"/>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#sites using PQC</a:t>
            </a:r>
          </a:p>
        </p:txBody>
      </p:sp>
      <p:sp>
        <p:nvSpPr>
          <p:cNvPr id="12" name="TextBox 5">
            <a:extLst>
              <a:ext uri="{FF2B5EF4-FFF2-40B4-BE49-F238E27FC236}">
                <a16:creationId xmlns:a16="http://schemas.microsoft.com/office/drawing/2014/main" id="{4F58A4D0-462A-A8C5-0D2B-1C71C1C07D21}"/>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8B23ECC3-B8F5-CB43-3BDB-8AFA1BF58152}"/>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2692085"/>
            <a:ext cx="7361084"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output:</a:t>
            </a:r>
          </a:p>
        </p:txBody>
      </p:sp>
      <p:sp>
        <p:nvSpPr>
          <p:cNvPr id="8" name="TextBox 8"/>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Test: Sites using PQC</a:t>
            </a:r>
          </a:p>
        </p:txBody>
      </p:sp>
      <p:sp>
        <p:nvSpPr>
          <p:cNvPr id="9" name="TextBox 9"/>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#sites using PQC</a:t>
            </a:r>
          </a:p>
        </p:txBody>
      </p:sp>
      <p:grpSp>
        <p:nvGrpSpPr>
          <p:cNvPr id="10" name="Group 10"/>
          <p:cNvGrpSpPr/>
          <p:nvPr/>
        </p:nvGrpSpPr>
        <p:grpSpPr>
          <a:xfrm>
            <a:off x="4518968" y="2796860"/>
            <a:ext cx="9245823" cy="7490140"/>
            <a:chOff x="0" y="0"/>
            <a:chExt cx="2611172" cy="2115338"/>
          </a:xfrm>
        </p:grpSpPr>
        <p:sp>
          <p:nvSpPr>
            <p:cNvPr id="11" name="Freeform 11"/>
            <p:cNvSpPr/>
            <p:nvPr/>
          </p:nvSpPr>
          <p:spPr>
            <a:xfrm>
              <a:off x="0" y="0"/>
              <a:ext cx="2611171" cy="2115338"/>
            </a:xfrm>
            <a:custGeom>
              <a:avLst/>
              <a:gdLst/>
              <a:ahLst/>
              <a:cxnLst/>
              <a:rect l="l" t="t" r="r" b="b"/>
              <a:pathLst>
                <a:path w="2611171" h="2115338">
                  <a:moveTo>
                    <a:pt x="24283" y="0"/>
                  </a:moveTo>
                  <a:lnTo>
                    <a:pt x="2586888" y="0"/>
                  </a:lnTo>
                  <a:cubicBezTo>
                    <a:pt x="2600300" y="0"/>
                    <a:pt x="2611171" y="10872"/>
                    <a:pt x="2611171" y="24283"/>
                  </a:cubicBezTo>
                  <a:lnTo>
                    <a:pt x="2611171" y="2091055"/>
                  </a:lnTo>
                  <a:cubicBezTo>
                    <a:pt x="2611171" y="2097495"/>
                    <a:pt x="2608613" y="2103672"/>
                    <a:pt x="2604059" y="2108225"/>
                  </a:cubicBezTo>
                  <a:cubicBezTo>
                    <a:pt x="2599505" y="2112779"/>
                    <a:pt x="2593329" y="2115338"/>
                    <a:pt x="2586888" y="2115338"/>
                  </a:cubicBezTo>
                  <a:lnTo>
                    <a:pt x="24283" y="2115338"/>
                  </a:lnTo>
                  <a:cubicBezTo>
                    <a:pt x="10872" y="2115338"/>
                    <a:pt x="0" y="2104466"/>
                    <a:pt x="0" y="2091055"/>
                  </a:cubicBezTo>
                  <a:lnTo>
                    <a:pt x="0" y="24283"/>
                  </a:lnTo>
                  <a:cubicBezTo>
                    <a:pt x="0" y="17843"/>
                    <a:pt x="2558" y="11666"/>
                    <a:pt x="7112" y="7112"/>
                  </a:cubicBezTo>
                  <a:cubicBezTo>
                    <a:pt x="11666" y="2558"/>
                    <a:pt x="17843" y="0"/>
                    <a:pt x="24283" y="0"/>
                  </a:cubicBezTo>
                  <a:close/>
                </a:path>
              </a:pathLst>
            </a:custGeom>
            <a:blipFill>
              <a:blip r:embed="rId4"/>
              <a:stretch>
                <a:fillRect l="-950" r="-950"/>
              </a:stretch>
            </a:blipFill>
          </p:spPr>
        </p:sp>
      </p:grpSp>
      <p:sp>
        <p:nvSpPr>
          <p:cNvPr id="12" name="TextBox 5">
            <a:extLst>
              <a:ext uri="{FF2B5EF4-FFF2-40B4-BE49-F238E27FC236}">
                <a16:creationId xmlns:a16="http://schemas.microsoft.com/office/drawing/2014/main" id="{57F66C6A-AAEC-D5F4-F2BE-AE56098D963E}"/>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B80BF74A-047C-EFA1-F6B3-CB273C2E36A6}"/>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768" t="-49613" r="-39768"/>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66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667"/>
              </a:srgbClr>
            </a:solidFill>
          </p:spPr>
        </p:sp>
        <p:sp>
          <p:nvSpPr>
            <p:cNvPr id="8" name="TextBox 8"/>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0"/>
            <a:ext cx="18288000" cy="10287000"/>
            <a:chOff x="0" y="0"/>
            <a:chExt cx="4816593" cy="2709333"/>
          </a:xfrm>
        </p:grpSpPr>
        <p:sp>
          <p:nvSpPr>
            <p:cNvPr id="10" name="Freeform 10"/>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667"/>
              </a:srgbClr>
            </a:solidFill>
          </p:spPr>
        </p:sp>
        <p:sp>
          <p:nvSpPr>
            <p:cNvPr id="11" name="TextBox 11"/>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0"/>
            <a:ext cx="18288000" cy="10287000"/>
            <a:chOff x="0" y="0"/>
            <a:chExt cx="4816593" cy="2709333"/>
          </a:xfrm>
        </p:grpSpPr>
        <p:sp>
          <p:nvSpPr>
            <p:cNvPr id="13" name="Freeform 1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667"/>
              </a:srgbClr>
            </a:solidFill>
          </p:spPr>
        </p:sp>
        <p:sp>
          <p:nvSpPr>
            <p:cNvPr id="14" name="TextBox 14"/>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702345" y="3749911"/>
            <a:ext cx="13587369" cy="2278302"/>
          </a:xfrm>
          <a:prstGeom prst="rect">
            <a:avLst/>
          </a:prstGeom>
        </p:spPr>
        <p:txBody>
          <a:bodyPr lIns="0" tIns="0" rIns="0" bIns="0" rtlCol="0" anchor="t">
            <a:spAutoFit/>
          </a:bodyPr>
          <a:lstStyle/>
          <a:p>
            <a:pPr algn="ctr">
              <a:lnSpc>
                <a:spcPts val="17224"/>
              </a:lnSpc>
              <a:spcBef>
                <a:spcPct val="0"/>
              </a:spcBef>
            </a:pPr>
            <a:r>
              <a:rPr lang="en-US" sz="12303" b="1" spc="-615">
                <a:solidFill>
                  <a:srgbClr val="FFFFFF"/>
                </a:solidFill>
                <a:latin typeface="Codec Pro Ultra-Bold"/>
                <a:ea typeface="Codec Pro Ultra-Bold"/>
                <a:cs typeface="Codec Pro Ultra-Bold"/>
                <a:sym typeface="Codec Pro Ultra-Bold"/>
              </a:rPr>
              <a:t>Longer Story</a:t>
            </a:r>
          </a:p>
        </p:txBody>
      </p:sp>
      <p:grpSp>
        <p:nvGrpSpPr>
          <p:cNvPr id="16" name="Group 16"/>
          <p:cNvGrpSpPr/>
          <p:nvPr/>
        </p:nvGrpSpPr>
        <p:grpSpPr>
          <a:xfrm>
            <a:off x="12995956" y="5143500"/>
            <a:ext cx="632265" cy="63226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FF0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1161211" y="806720"/>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dirty="0">
                <a:solidFill>
                  <a:srgbClr val="FFFFFF"/>
                </a:solidFill>
                <a:latin typeface="Codec Pro Ultra-Bold"/>
                <a:ea typeface="Codec Pro Ultra-Bold"/>
                <a:cs typeface="Codec Pro Ultra-Bold"/>
                <a:sym typeface="Codec Pro Ultra-Bold"/>
              </a:rPr>
              <a:t>Home</a:t>
            </a:r>
          </a:p>
        </p:txBody>
      </p:sp>
      <p:sp>
        <p:nvSpPr>
          <p:cNvPr id="21" name="TextBox 21"/>
          <p:cNvSpPr txBox="1"/>
          <p:nvPr/>
        </p:nvSpPr>
        <p:spPr>
          <a:xfrm>
            <a:off x="12934045" y="806720"/>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dirty="0">
                <a:solidFill>
                  <a:srgbClr val="FFFFFF"/>
                </a:solidFill>
                <a:latin typeface="Codec Pro Bold"/>
                <a:ea typeface="Codec Pro Bold"/>
                <a:cs typeface="Codec Pro Bold"/>
                <a:sym typeface="Codec Pro Bold"/>
              </a:rPr>
              <a:t>Short story</a:t>
            </a:r>
          </a:p>
        </p:txBody>
      </p:sp>
      <p:sp>
        <p:nvSpPr>
          <p:cNvPr id="22" name="TextBox 22"/>
          <p:cNvSpPr txBox="1"/>
          <p:nvPr/>
        </p:nvSpPr>
        <p:spPr>
          <a:xfrm>
            <a:off x="15430895" y="806720"/>
            <a:ext cx="1828405" cy="417065"/>
          </a:xfrm>
          <a:prstGeom prst="roundRect">
            <a:avLst/>
          </a:prstGeom>
          <a:solidFill>
            <a:schemeClr val="bg1"/>
          </a:solidFill>
        </p:spPr>
        <p:txBody>
          <a:bodyPr wrap="square" lIns="0" tIns="0" rIns="0" bIns="0" rtlCol="0" anchor="t">
            <a:spAutoFit/>
          </a:bodyPr>
          <a:lstStyle/>
          <a:p>
            <a:pPr marL="0" lvl="0" indent="0" algn="ctr">
              <a:lnSpc>
                <a:spcPts val="3151"/>
              </a:lnSpc>
              <a:spcBef>
                <a:spcPct val="0"/>
              </a:spcBef>
            </a:pPr>
            <a:r>
              <a:rPr lang="en-US" sz="2251" b="1" dirty="0">
                <a:solidFill>
                  <a:srgbClr val="2B7FA9"/>
                </a:solidFill>
                <a:latin typeface="Codec Pro Bold"/>
                <a:ea typeface="Codec Pro Bold"/>
                <a:cs typeface="Codec Pro Bold"/>
                <a:sym typeface="Codec Pro Bold"/>
              </a:rPr>
              <a:t>Longer story</a:t>
            </a:r>
          </a:p>
        </p:txBody>
      </p:sp>
      <p:sp>
        <p:nvSpPr>
          <p:cNvPr id="24" name="TextBox 5">
            <a:extLst>
              <a:ext uri="{FF2B5EF4-FFF2-40B4-BE49-F238E27FC236}">
                <a16:creationId xmlns:a16="http://schemas.microsoft.com/office/drawing/2014/main" id="{B8798928-DAFC-AA11-984F-5854EC121DCC}"/>
              </a:ext>
            </a:extLst>
          </p:cNvPr>
          <p:cNvSpPr txBox="1"/>
          <p:nvPr/>
        </p:nvSpPr>
        <p:spPr>
          <a:xfrm>
            <a:off x="1293893" y="793432"/>
            <a:ext cx="1830307" cy="394335"/>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ctr">
              <a:lnSpc>
                <a:spcPts val="2939"/>
              </a:lnSpc>
            </a:pPr>
            <a:r>
              <a:rPr lang="en-US" sz="2099" b="1" dirty="0">
                <a:solidFill>
                  <a:srgbClr val="2B7FA9"/>
                </a:solidFill>
                <a:latin typeface="Codec Pro Ultra-Bold"/>
                <a:ea typeface="Codec Pro Ultra-Bold"/>
                <a:cs typeface="Codec Pro Ultra-Bold"/>
                <a:sym typeface="Codec Pro Ultra-Bold"/>
              </a:rPr>
              <a:t>#MNSEC2025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9942904" y="-3951435"/>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2692085"/>
            <a:ext cx="7361084" cy="495457"/>
          </a:xfrm>
          <a:prstGeom prst="rect">
            <a:avLst/>
          </a:prstGeom>
        </p:spPr>
        <p:txBody>
          <a:bodyPr lIns="0" tIns="0" rIns="0" bIns="0" rtlCol="0" anchor="t">
            <a:spAutoFit/>
          </a:bodyPr>
          <a:lstStyle/>
          <a:p>
            <a:pPr algn="just">
              <a:lnSpc>
                <a:spcPts val="4199"/>
              </a:lnSpc>
            </a:pPr>
            <a:r>
              <a:rPr lang="en-US" sz="2999" dirty="0">
                <a:solidFill>
                  <a:srgbClr val="FFFFFF"/>
                </a:solidFill>
                <a:latin typeface="Codec Pro"/>
                <a:ea typeface="Codec Pro"/>
                <a:cs typeface="Codec Pro"/>
                <a:sym typeface="Codec Pro"/>
              </a:rPr>
              <a:t>How prepared major web platforms are </a:t>
            </a:r>
          </a:p>
        </p:txBody>
      </p:sp>
      <p:sp>
        <p:nvSpPr>
          <p:cNvPr id="8" name="TextBox 8"/>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Test: Sites using PQC</a:t>
            </a:r>
          </a:p>
        </p:txBody>
      </p:sp>
      <p:pic>
        <p:nvPicPr>
          <p:cNvPr id="9" name="Picture 9"/>
          <p:cNvPicPr>
            <a:picLocks noChangeAspect="1"/>
          </p:cNvPicPr>
          <p:nvPr/>
        </p:nvPicPr>
        <p:blipFill>
          <a:blip r:embed="rId4"/>
          <a:stretch>
            <a:fillRect/>
          </a:stretch>
        </p:blipFill>
        <p:spPr>
          <a:xfrm>
            <a:off x="955203" y="2868996"/>
            <a:ext cx="7438386" cy="6357494"/>
          </a:xfrm>
          <a:prstGeom prst="rect">
            <a:avLst/>
          </a:prstGeom>
        </p:spPr>
      </p:pic>
      <p:pic>
        <p:nvPicPr>
          <p:cNvPr id="10" name="Picture 10"/>
          <p:cNvPicPr>
            <a:picLocks noChangeAspect="1"/>
          </p:cNvPicPr>
          <p:nvPr/>
        </p:nvPicPr>
        <p:blipFill>
          <a:blip r:embed="rId5"/>
          <a:stretch>
            <a:fillRect/>
          </a:stretch>
        </p:blipFill>
        <p:spPr>
          <a:xfrm>
            <a:off x="10244021" y="2972491"/>
            <a:ext cx="6196444" cy="6150504"/>
          </a:xfrm>
          <a:prstGeom prst="rect">
            <a:avLst/>
          </a:prstGeom>
        </p:spPr>
      </p:pic>
      <p:sp>
        <p:nvSpPr>
          <p:cNvPr id="11" name="TextBox 11"/>
          <p:cNvSpPr txBox="1"/>
          <p:nvPr/>
        </p:nvSpPr>
        <p:spPr>
          <a:xfrm>
            <a:off x="3618569" y="5719130"/>
            <a:ext cx="2325227" cy="552451"/>
          </a:xfrm>
          <a:prstGeom prst="rect">
            <a:avLst/>
          </a:prstGeom>
        </p:spPr>
        <p:txBody>
          <a:bodyPr lIns="0" tIns="0" rIns="0" bIns="0" rtlCol="0" anchor="t">
            <a:spAutoFit/>
          </a:bodyPr>
          <a:lstStyle/>
          <a:p>
            <a:pPr algn="ctr">
              <a:lnSpc>
                <a:spcPts val="4199"/>
              </a:lnSpc>
            </a:pPr>
            <a:r>
              <a:rPr lang="en-US" sz="2999">
                <a:solidFill>
                  <a:srgbClr val="FFFFFF"/>
                </a:solidFill>
                <a:latin typeface="Codec Pro"/>
                <a:ea typeface="Codec Pro"/>
                <a:cs typeface="Codec Pro"/>
                <a:sym typeface="Codec Pro"/>
              </a:rPr>
              <a:t>Global </a:t>
            </a:r>
          </a:p>
        </p:txBody>
      </p:sp>
      <p:sp>
        <p:nvSpPr>
          <p:cNvPr id="12" name="TextBox 12"/>
          <p:cNvSpPr txBox="1"/>
          <p:nvPr/>
        </p:nvSpPr>
        <p:spPr>
          <a:xfrm>
            <a:off x="12227038" y="5719130"/>
            <a:ext cx="2368500" cy="552451"/>
          </a:xfrm>
          <a:prstGeom prst="rect">
            <a:avLst/>
          </a:prstGeom>
        </p:spPr>
        <p:txBody>
          <a:bodyPr lIns="0" tIns="0" rIns="0" bIns="0" rtlCol="0" anchor="t">
            <a:spAutoFit/>
          </a:bodyPr>
          <a:lstStyle/>
          <a:p>
            <a:pPr algn="ctr">
              <a:lnSpc>
                <a:spcPts val="4199"/>
              </a:lnSpc>
            </a:pPr>
            <a:r>
              <a:rPr lang="en-US" sz="2999">
                <a:solidFill>
                  <a:srgbClr val="FFFFFF"/>
                </a:solidFill>
                <a:latin typeface="Codec Pro"/>
                <a:ea typeface="Codec Pro"/>
                <a:cs typeface="Codec Pro"/>
                <a:sym typeface="Codec Pro"/>
              </a:rPr>
              <a:t>Mongolia</a:t>
            </a:r>
          </a:p>
        </p:txBody>
      </p:sp>
      <p:sp>
        <p:nvSpPr>
          <p:cNvPr id="13" name="TextBox 13"/>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#sites using PQC</a:t>
            </a:r>
          </a:p>
        </p:txBody>
      </p:sp>
      <p:sp>
        <p:nvSpPr>
          <p:cNvPr id="14" name="TextBox 5">
            <a:extLst>
              <a:ext uri="{FF2B5EF4-FFF2-40B4-BE49-F238E27FC236}">
                <a16:creationId xmlns:a16="http://schemas.microsoft.com/office/drawing/2014/main" id="{7BA89F6D-11DE-A3C4-2155-1E482FC76BFC}"/>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5" name="TextBox 7">
            <a:extLst>
              <a:ext uri="{FF2B5EF4-FFF2-40B4-BE49-F238E27FC236}">
                <a16:creationId xmlns:a16="http://schemas.microsoft.com/office/drawing/2014/main" id="{AF18AD8E-1DB3-7039-B614-BBE58A618B92}"/>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2692085"/>
            <a:ext cx="7361084"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Which PQC algorithms are they using </a:t>
            </a:r>
          </a:p>
        </p:txBody>
      </p:sp>
      <p:sp>
        <p:nvSpPr>
          <p:cNvPr id="8" name="TextBox 8"/>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Test: Sites using PQC</a:t>
            </a:r>
          </a:p>
        </p:txBody>
      </p:sp>
      <p:pic>
        <p:nvPicPr>
          <p:cNvPr id="9" name="Picture 9"/>
          <p:cNvPicPr>
            <a:picLocks noChangeAspect="1"/>
          </p:cNvPicPr>
          <p:nvPr/>
        </p:nvPicPr>
        <p:blipFill>
          <a:blip r:embed="rId4"/>
          <a:stretch>
            <a:fillRect/>
          </a:stretch>
        </p:blipFill>
        <p:spPr>
          <a:xfrm>
            <a:off x="1637455" y="2462595"/>
            <a:ext cx="6312766" cy="7170020"/>
          </a:xfrm>
          <a:prstGeom prst="rect">
            <a:avLst/>
          </a:prstGeom>
        </p:spPr>
      </p:pic>
      <p:pic>
        <p:nvPicPr>
          <p:cNvPr id="10" name="Picture 10"/>
          <p:cNvPicPr>
            <a:picLocks noChangeAspect="1"/>
          </p:cNvPicPr>
          <p:nvPr/>
        </p:nvPicPr>
        <p:blipFill>
          <a:blip r:embed="rId5"/>
          <a:stretch>
            <a:fillRect/>
          </a:stretch>
        </p:blipFill>
        <p:spPr>
          <a:xfrm>
            <a:off x="10208867" y="2462999"/>
            <a:ext cx="6312693" cy="7169580"/>
          </a:xfrm>
          <a:prstGeom prst="rect">
            <a:avLst/>
          </a:prstGeom>
        </p:spPr>
      </p:pic>
      <p:sp>
        <p:nvSpPr>
          <p:cNvPr id="11" name="TextBox 11"/>
          <p:cNvSpPr txBox="1"/>
          <p:nvPr/>
        </p:nvSpPr>
        <p:spPr>
          <a:xfrm>
            <a:off x="3618569" y="5719130"/>
            <a:ext cx="2325227" cy="552451"/>
          </a:xfrm>
          <a:prstGeom prst="rect">
            <a:avLst/>
          </a:prstGeom>
        </p:spPr>
        <p:txBody>
          <a:bodyPr lIns="0" tIns="0" rIns="0" bIns="0" rtlCol="0" anchor="t">
            <a:spAutoFit/>
          </a:bodyPr>
          <a:lstStyle/>
          <a:p>
            <a:pPr algn="ctr">
              <a:lnSpc>
                <a:spcPts val="4199"/>
              </a:lnSpc>
            </a:pPr>
            <a:r>
              <a:rPr lang="en-US" sz="2999">
                <a:solidFill>
                  <a:srgbClr val="FFFFFF"/>
                </a:solidFill>
                <a:latin typeface="Codec Pro"/>
                <a:ea typeface="Codec Pro"/>
                <a:cs typeface="Codec Pro"/>
                <a:sym typeface="Codec Pro"/>
              </a:rPr>
              <a:t>Global </a:t>
            </a:r>
          </a:p>
        </p:txBody>
      </p:sp>
      <p:sp>
        <p:nvSpPr>
          <p:cNvPr id="12" name="TextBox 12"/>
          <p:cNvSpPr txBox="1"/>
          <p:nvPr/>
        </p:nvSpPr>
        <p:spPr>
          <a:xfrm>
            <a:off x="12227038" y="5719130"/>
            <a:ext cx="2368500" cy="552451"/>
          </a:xfrm>
          <a:prstGeom prst="rect">
            <a:avLst/>
          </a:prstGeom>
        </p:spPr>
        <p:txBody>
          <a:bodyPr lIns="0" tIns="0" rIns="0" bIns="0" rtlCol="0" anchor="t">
            <a:spAutoFit/>
          </a:bodyPr>
          <a:lstStyle/>
          <a:p>
            <a:pPr algn="ctr">
              <a:lnSpc>
                <a:spcPts val="4199"/>
              </a:lnSpc>
            </a:pPr>
            <a:r>
              <a:rPr lang="en-US" sz="2999">
                <a:solidFill>
                  <a:srgbClr val="FFFFFF"/>
                </a:solidFill>
                <a:latin typeface="Codec Pro"/>
                <a:ea typeface="Codec Pro"/>
                <a:cs typeface="Codec Pro"/>
                <a:sym typeface="Codec Pro"/>
              </a:rPr>
              <a:t>Mongolia</a:t>
            </a:r>
          </a:p>
        </p:txBody>
      </p:sp>
      <p:sp>
        <p:nvSpPr>
          <p:cNvPr id="13" name="TextBox 13"/>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#sites using PQC</a:t>
            </a:r>
          </a:p>
        </p:txBody>
      </p:sp>
      <p:sp>
        <p:nvSpPr>
          <p:cNvPr id="14" name="TextBox 5">
            <a:extLst>
              <a:ext uri="{FF2B5EF4-FFF2-40B4-BE49-F238E27FC236}">
                <a16:creationId xmlns:a16="http://schemas.microsoft.com/office/drawing/2014/main" id="{36B94B9E-FAA7-D0B0-6601-42BEB8562307}"/>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5" name="TextBox 7">
            <a:extLst>
              <a:ext uri="{FF2B5EF4-FFF2-40B4-BE49-F238E27FC236}">
                <a16:creationId xmlns:a16="http://schemas.microsoft.com/office/drawing/2014/main" id="{F02355A9-D2FF-D1CC-B2F2-638F66267B1A}"/>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2692085"/>
            <a:ext cx="7361084" cy="552451"/>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Which hosting provider are they using </a:t>
            </a:r>
          </a:p>
        </p:txBody>
      </p:sp>
      <p:sp>
        <p:nvSpPr>
          <p:cNvPr id="8" name="TextBox 8"/>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Test: Sites using PQC</a:t>
            </a:r>
          </a:p>
        </p:txBody>
      </p:sp>
      <p:pic>
        <p:nvPicPr>
          <p:cNvPr id="9" name="Picture 9"/>
          <p:cNvPicPr>
            <a:picLocks noChangeAspect="1"/>
          </p:cNvPicPr>
          <p:nvPr/>
        </p:nvPicPr>
        <p:blipFill>
          <a:blip r:embed="rId4"/>
          <a:stretch>
            <a:fillRect/>
          </a:stretch>
        </p:blipFill>
        <p:spPr>
          <a:xfrm>
            <a:off x="1050543" y="2543011"/>
            <a:ext cx="6941003" cy="7039952"/>
          </a:xfrm>
          <a:prstGeom prst="rect">
            <a:avLst/>
          </a:prstGeom>
        </p:spPr>
      </p:pic>
      <p:pic>
        <p:nvPicPr>
          <p:cNvPr id="10" name="Picture 10"/>
          <p:cNvPicPr>
            <a:picLocks noChangeAspect="1"/>
          </p:cNvPicPr>
          <p:nvPr/>
        </p:nvPicPr>
        <p:blipFill>
          <a:blip r:embed="rId5"/>
          <a:stretch>
            <a:fillRect/>
          </a:stretch>
        </p:blipFill>
        <p:spPr>
          <a:xfrm>
            <a:off x="10221522" y="2471796"/>
            <a:ext cx="6287383" cy="7017722"/>
          </a:xfrm>
          <a:prstGeom prst="rect">
            <a:avLst/>
          </a:prstGeom>
        </p:spPr>
      </p:pic>
      <p:sp>
        <p:nvSpPr>
          <p:cNvPr id="11" name="TextBox 11"/>
          <p:cNvSpPr txBox="1"/>
          <p:nvPr/>
        </p:nvSpPr>
        <p:spPr>
          <a:xfrm>
            <a:off x="3618569" y="5719130"/>
            <a:ext cx="2325227" cy="552451"/>
          </a:xfrm>
          <a:prstGeom prst="rect">
            <a:avLst/>
          </a:prstGeom>
        </p:spPr>
        <p:txBody>
          <a:bodyPr lIns="0" tIns="0" rIns="0" bIns="0" rtlCol="0" anchor="t">
            <a:spAutoFit/>
          </a:bodyPr>
          <a:lstStyle/>
          <a:p>
            <a:pPr algn="ctr">
              <a:lnSpc>
                <a:spcPts val="4199"/>
              </a:lnSpc>
            </a:pPr>
            <a:r>
              <a:rPr lang="en-US" sz="2999">
                <a:solidFill>
                  <a:srgbClr val="FFFFFF"/>
                </a:solidFill>
                <a:latin typeface="Codec Pro"/>
                <a:ea typeface="Codec Pro"/>
                <a:cs typeface="Codec Pro"/>
                <a:sym typeface="Codec Pro"/>
              </a:rPr>
              <a:t>Global </a:t>
            </a:r>
          </a:p>
        </p:txBody>
      </p:sp>
      <p:sp>
        <p:nvSpPr>
          <p:cNvPr id="12" name="TextBox 12"/>
          <p:cNvSpPr txBox="1"/>
          <p:nvPr/>
        </p:nvSpPr>
        <p:spPr>
          <a:xfrm>
            <a:off x="12227038" y="5719130"/>
            <a:ext cx="2368500" cy="552451"/>
          </a:xfrm>
          <a:prstGeom prst="rect">
            <a:avLst/>
          </a:prstGeom>
        </p:spPr>
        <p:txBody>
          <a:bodyPr lIns="0" tIns="0" rIns="0" bIns="0" rtlCol="0" anchor="t">
            <a:spAutoFit/>
          </a:bodyPr>
          <a:lstStyle/>
          <a:p>
            <a:pPr algn="ctr">
              <a:lnSpc>
                <a:spcPts val="4199"/>
              </a:lnSpc>
            </a:pPr>
            <a:r>
              <a:rPr lang="en-US" sz="2999">
                <a:solidFill>
                  <a:srgbClr val="FFFFFF"/>
                </a:solidFill>
                <a:latin typeface="Codec Pro"/>
                <a:ea typeface="Codec Pro"/>
                <a:cs typeface="Codec Pro"/>
                <a:sym typeface="Codec Pro"/>
              </a:rPr>
              <a:t>Mongolia</a:t>
            </a:r>
          </a:p>
        </p:txBody>
      </p:sp>
      <p:sp>
        <p:nvSpPr>
          <p:cNvPr id="13" name="TextBox 13"/>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#sites using PQC</a:t>
            </a:r>
          </a:p>
        </p:txBody>
      </p:sp>
      <p:sp>
        <p:nvSpPr>
          <p:cNvPr id="14" name="TextBox 5">
            <a:extLst>
              <a:ext uri="{FF2B5EF4-FFF2-40B4-BE49-F238E27FC236}">
                <a16:creationId xmlns:a16="http://schemas.microsoft.com/office/drawing/2014/main" id="{DB6B06D1-49A6-6BA4-B5BF-7F09AFC1FF6F}"/>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5" name="TextBox 7">
            <a:extLst>
              <a:ext uri="{FF2B5EF4-FFF2-40B4-BE49-F238E27FC236}">
                <a16:creationId xmlns:a16="http://schemas.microsoft.com/office/drawing/2014/main" id="{88D7F13D-0BC5-7669-21E3-8ABFCC7713C2}"/>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3" name="TextBox 3"/>
          <p:cNvSpPr txBox="1"/>
          <p:nvPr/>
        </p:nvSpPr>
        <p:spPr>
          <a:xfrm>
            <a:off x="1028700" y="2692085"/>
            <a:ext cx="8961767" cy="4219576"/>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Demo lab: </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Keyfactor PQC lab</a:t>
            </a:r>
          </a:p>
          <a:p>
            <a:pPr algn="just">
              <a:lnSpc>
                <a:spcPts val="4199"/>
              </a:lnSpc>
            </a:pPr>
            <a:r>
              <a:rPr lang="en-US" sz="2999">
                <a:solidFill>
                  <a:srgbClr val="FFFFFF"/>
                </a:solidFill>
                <a:latin typeface="Codec Pro"/>
                <a:ea typeface="Codec Pro"/>
                <a:cs typeface="Codec Pro"/>
                <a:sym typeface="Codec Pro"/>
              </a:rPr>
              <a:t>Tools: </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Openssl, BoringSSL</a:t>
            </a:r>
          </a:p>
          <a:p>
            <a:pPr algn="just">
              <a:lnSpc>
                <a:spcPts val="4199"/>
              </a:lnSpc>
            </a:pPr>
            <a:r>
              <a:rPr lang="en-US" sz="2999">
                <a:solidFill>
                  <a:srgbClr val="FFFFFF"/>
                </a:solidFill>
                <a:latin typeface="Codec Pro"/>
                <a:ea typeface="Codec Pro"/>
                <a:cs typeface="Codec Pro"/>
                <a:sym typeface="Codec Pro"/>
              </a:rPr>
              <a:t>Youtube: </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Quantum Village, Keyfactor, EJBCA</a:t>
            </a:r>
          </a:p>
          <a:p>
            <a:pPr algn="just">
              <a:lnSpc>
                <a:spcPts val="4199"/>
              </a:lnSpc>
            </a:pPr>
            <a:r>
              <a:rPr lang="en-US" sz="2999">
                <a:solidFill>
                  <a:srgbClr val="FFFFFF"/>
                </a:solidFill>
                <a:latin typeface="Codec Pro"/>
                <a:ea typeface="Codec Pro"/>
                <a:cs typeface="Codec Pro"/>
                <a:sym typeface="Codec Pro"/>
              </a:rPr>
              <a:t>Research sites:</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Arxiv.org, netmeister.org</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#Reference list</a:t>
            </a:r>
          </a:p>
        </p:txBody>
      </p:sp>
      <p:grpSp>
        <p:nvGrpSpPr>
          <p:cNvPr id="9" name="Group 9"/>
          <p:cNvGrpSpPr/>
          <p:nvPr/>
        </p:nvGrpSpPr>
        <p:grpSpPr>
          <a:xfrm>
            <a:off x="8084366" y="6469183"/>
            <a:ext cx="4249335" cy="2789117"/>
            <a:chOff x="0" y="0"/>
            <a:chExt cx="1306184" cy="857335"/>
          </a:xfrm>
        </p:grpSpPr>
        <p:sp>
          <p:nvSpPr>
            <p:cNvPr id="10" name="Freeform 10"/>
            <p:cNvSpPr/>
            <p:nvPr/>
          </p:nvSpPr>
          <p:spPr>
            <a:xfrm>
              <a:off x="0" y="0"/>
              <a:ext cx="1306185" cy="857335"/>
            </a:xfrm>
            <a:custGeom>
              <a:avLst/>
              <a:gdLst/>
              <a:ahLst/>
              <a:cxnLst/>
              <a:rect l="l" t="t" r="r" b="b"/>
              <a:pathLst>
                <a:path w="1306185" h="857335">
                  <a:moveTo>
                    <a:pt x="52835" y="0"/>
                  </a:moveTo>
                  <a:lnTo>
                    <a:pt x="1253349" y="0"/>
                  </a:lnTo>
                  <a:cubicBezTo>
                    <a:pt x="1267362" y="0"/>
                    <a:pt x="1280801" y="5567"/>
                    <a:pt x="1290709" y="15475"/>
                  </a:cubicBezTo>
                  <a:cubicBezTo>
                    <a:pt x="1300618" y="25384"/>
                    <a:pt x="1306185" y="38823"/>
                    <a:pt x="1306185" y="52835"/>
                  </a:cubicBezTo>
                  <a:lnTo>
                    <a:pt x="1306185" y="804499"/>
                  </a:lnTo>
                  <a:cubicBezTo>
                    <a:pt x="1306185" y="818512"/>
                    <a:pt x="1300618" y="831951"/>
                    <a:pt x="1290709" y="841860"/>
                  </a:cubicBezTo>
                  <a:cubicBezTo>
                    <a:pt x="1280801" y="851768"/>
                    <a:pt x="1267362" y="857335"/>
                    <a:pt x="1253349" y="857335"/>
                  </a:cubicBezTo>
                  <a:lnTo>
                    <a:pt x="52835" y="857335"/>
                  </a:lnTo>
                  <a:cubicBezTo>
                    <a:pt x="38823" y="857335"/>
                    <a:pt x="25384" y="851768"/>
                    <a:pt x="15475" y="841860"/>
                  </a:cubicBezTo>
                  <a:cubicBezTo>
                    <a:pt x="5567" y="831951"/>
                    <a:pt x="0" y="818512"/>
                    <a:pt x="0" y="804499"/>
                  </a:cubicBezTo>
                  <a:lnTo>
                    <a:pt x="0" y="52835"/>
                  </a:lnTo>
                  <a:cubicBezTo>
                    <a:pt x="0" y="38823"/>
                    <a:pt x="5567" y="25384"/>
                    <a:pt x="15475" y="15475"/>
                  </a:cubicBezTo>
                  <a:cubicBezTo>
                    <a:pt x="25384" y="5567"/>
                    <a:pt x="38823" y="0"/>
                    <a:pt x="52835" y="0"/>
                  </a:cubicBezTo>
                  <a:close/>
                </a:path>
              </a:pathLst>
            </a:custGeom>
            <a:blipFill>
              <a:blip r:embed="rId4"/>
              <a:stretch>
                <a:fillRect t="-3514" b="-3514"/>
              </a:stretch>
            </a:blipFill>
          </p:spPr>
        </p:sp>
      </p:grpSp>
      <p:grpSp>
        <p:nvGrpSpPr>
          <p:cNvPr id="11" name="Group 11"/>
          <p:cNvGrpSpPr/>
          <p:nvPr/>
        </p:nvGrpSpPr>
        <p:grpSpPr>
          <a:xfrm>
            <a:off x="12934045" y="6469183"/>
            <a:ext cx="4249335" cy="2789117"/>
            <a:chOff x="0" y="0"/>
            <a:chExt cx="1306184" cy="857335"/>
          </a:xfrm>
        </p:grpSpPr>
        <p:sp>
          <p:nvSpPr>
            <p:cNvPr id="12" name="Freeform 12"/>
            <p:cNvSpPr/>
            <p:nvPr/>
          </p:nvSpPr>
          <p:spPr>
            <a:xfrm>
              <a:off x="0" y="0"/>
              <a:ext cx="1306185" cy="857335"/>
            </a:xfrm>
            <a:custGeom>
              <a:avLst/>
              <a:gdLst/>
              <a:ahLst/>
              <a:cxnLst/>
              <a:rect l="l" t="t" r="r" b="b"/>
              <a:pathLst>
                <a:path w="1306185" h="857335">
                  <a:moveTo>
                    <a:pt x="52835" y="0"/>
                  </a:moveTo>
                  <a:lnTo>
                    <a:pt x="1253349" y="0"/>
                  </a:lnTo>
                  <a:cubicBezTo>
                    <a:pt x="1267362" y="0"/>
                    <a:pt x="1280801" y="5567"/>
                    <a:pt x="1290709" y="15475"/>
                  </a:cubicBezTo>
                  <a:cubicBezTo>
                    <a:pt x="1300618" y="25384"/>
                    <a:pt x="1306185" y="38823"/>
                    <a:pt x="1306185" y="52835"/>
                  </a:cubicBezTo>
                  <a:lnTo>
                    <a:pt x="1306185" y="804499"/>
                  </a:lnTo>
                  <a:cubicBezTo>
                    <a:pt x="1306185" y="818512"/>
                    <a:pt x="1300618" y="831951"/>
                    <a:pt x="1290709" y="841860"/>
                  </a:cubicBezTo>
                  <a:cubicBezTo>
                    <a:pt x="1280801" y="851768"/>
                    <a:pt x="1267362" y="857335"/>
                    <a:pt x="1253349" y="857335"/>
                  </a:cubicBezTo>
                  <a:lnTo>
                    <a:pt x="52835" y="857335"/>
                  </a:lnTo>
                  <a:cubicBezTo>
                    <a:pt x="38823" y="857335"/>
                    <a:pt x="25384" y="851768"/>
                    <a:pt x="15475" y="841860"/>
                  </a:cubicBezTo>
                  <a:cubicBezTo>
                    <a:pt x="5567" y="831951"/>
                    <a:pt x="0" y="818512"/>
                    <a:pt x="0" y="804499"/>
                  </a:cubicBezTo>
                  <a:lnTo>
                    <a:pt x="0" y="52835"/>
                  </a:lnTo>
                  <a:cubicBezTo>
                    <a:pt x="0" y="38823"/>
                    <a:pt x="5567" y="25384"/>
                    <a:pt x="15475" y="15475"/>
                  </a:cubicBezTo>
                  <a:cubicBezTo>
                    <a:pt x="25384" y="5567"/>
                    <a:pt x="38823" y="0"/>
                    <a:pt x="52835" y="0"/>
                  </a:cubicBezTo>
                  <a:close/>
                </a:path>
              </a:pathLst>
            </a:custGeom>
            <a:blipFill>
              <a:blip r:embed="rId5"/>
              <a:stretch>
                <a:fillRect t="-3990" b="-3990"/>
              </a:stretch>
            </a:blipFill>
          </p:spPr>
        </p:sp>
      </p:grpSp>
      <p:grpSp>
        <p:nvGrpSpPr>
          <p:cNvPr id="13" name="Group 13"/>
          <p:cNvGrpSpPr/>
          <p:nvPr/>
        </p:nvGrpSpPr>
        <p:grpSpPr>
          <a:xfrm>
            <a:off x="10584372" y="1859468"/>
            <a:ext cx="2688439" cy="3950379"/>
            <a:chOff x="0" y="0"/>
            <a:chExt cx="826387" cy="1214290"/>
          </a:xfrm>
        </p:grpSpPr>
        <p:sp>
          <p:nvSpPr>
            <p:cNvPr id="14" name="Freeform 14"/>
            <p:cNvSpPr/>
            <p:nvPr/>
          </p:nvSpPr>
          <p:spPr>
            <a:xfrm>
              <a:off x="0" y="0"/>
              <a:ext cx="826387" cy="1214290"/>
            </a:xfrm>
            <a:custGeom>
              <a:avLst/>
              <a:gdLst/>
              <a:ahLst/>
              <a:cxnLst/>
              <a:rect l="l" t="t" r="r" b="b"/>
              <a:pathLst>
                <a:path w="826387" h="1214290">
                  <a:moveTo>
                    <a:pt x="83512" y="0"/>
                  </a:moveTo>
                  <a:lnTo>
                    <a:pt x="742876" y="0"/>
                  </a:lnTo>
                  <a:cubicBezTo>
                    <a:pt x="788998" y="0"/>
                    <a:pt x="826387" y="37389"/>
                    <a:pt x="826387" y="83512"/>
                  </a:cubicBezTo>
                  <a:lnTo>
                    <a:pt x="826387" y="1130778"/>
                  </a:lnTo>
                  <a:cubicBezTo>
                    <a:pt x="826387" y="1152927"/>
                    <a:pt x="817589" y="1174168"/>
                    <a:pt x="801927" y="1189830"/>
                  </a:cubicBezTo>
                  <a:cubicBezTo>
                    <a:pt x="786266" y="1205491"/>
                    <a:pt x="765025" y="1214290"/>
                    <a:pt x="742876" y="1214290"/>
                  </a:cubicBezTo>
                  <a:lnTo>
                    <a:pt x="83512" y="1214290"/>
                  </a:lnTo>
                  <a:cubicBezTo>
                    <a:pt x="61363" y="1214290"/>
                    <a:pt x="40121" y="1205491"/>
                    <a:pt x="24460" y="1189830"/>
                  </a:cubicBezTo>
                  <a:cubicBezTo>
                    <a:pt x="8799" y="1174168"/>
                    <a:pt x="0" y="1152927"/>
                    <a:pt x="0" y="1130778"/>
                  </a:cubicBezTo>
                  <a:lnTo>
                    <a:pt x="0" y="83512"/>
                  </a:lnTo>
                  <a:cubicBezTo>
                    <a:pt x="0" y="61363"/>
                    <a:pt x="8799" y="40121"/>
                    <a:pt x="24460" y="24460"/>
                  </a:cubicBezTo>
                  <a:cubicBezTo>
                    <a:pt x="40121" y="8799"/>
                    <a:pt x="61363" y="0"/>
                    <a:pt x="83512" y="0"/>
                  </a:cubicBezTo>
                  <a:close/>
                </a:path>
              </a:pathLst>
            </a:custGeom>
            <a:blipFill>
              <a:blip r:embed="rId6"/>
              <a:stretch>
                <a:fillRect t="-993" b="-993"/>
              </a:stretch>
            </a:blipFill>
          </p:spPr>
        </p:sp>
      </p:grpSp>
      <p:grpSp>
        <p:nvGrpSpPr>
          <p:cNvPr id="15" name="Group 15"/>
          <p:cNvGrpSpPr/>
          <p:nvPr/>
        </p:nvGrpSpPr>
        <p:grpSpPr>
          <a:xfrm>
            <a:off x="13863360" y="1993141"/>
            <a:ext cx="2481737" cy="3816706"/>
            <a:chOff x="0" y="0"/>
            <a:chExt cx="762850" cy="1173201"/>
          </a:xfrm>
        </p:grpSpPr>
        <p:sp>
          <p:nvSpPr>
            <p:cNvPr id="16" name="Freeform 16"/>
            <p:cNvSpPr/>
            <p:nvPr/>
          </p:nvSpPr>
          <p:spPr>
            <a:xfrm>
              <a:off x="0" y="0"/>
              <a:ext cx="762850" cy="1173201"/>
            </a:xfrm>
            <a:custGeom>
              <a:avLst/>
              <a:gdLst/>
              <a:ahLst/>
              <a:cxnLst/>
              <a:rect l="l" t="t" r="r" b="b"/>
              <a:pathLst>
                <a:path w="762850" h="1173201">
                  <a:moveTo>
                    <a:pt x="90467" y="0"/>
                  </a:moveTo>
                  <a:lnTo>
                    <a:pt x="672383" y="0"/>
                  </a:lnTo>
                  <a:cubicBezTo>
                    <a:pt x="696377" y="0"/>
                    <a:pt x="719387" y="9531"/>
                    <a:pt x="736353" y="26497"/>
                  </a:cubicBezTo>
                  <a:cubicBezTo>
                    <a:pt x="753319" y="43463"/>
                    <a:pt x="762850" y="66474"/>
                    <a:pt x="762850" y="90467"/>
                  </a:cubicBezTo>
                  <a:lnTo>
                    <a:pt x="762850" y="1082734"/>
                  </a:lnTo>
                  <a:cubicBezTo>
                    <a:pt x="762850" y="1132697"/>
                    <a:pt x="722347" y="1173201"/>
                    <a:pt x="672383" y="1173201"/>
                  </a:cubicBezTo>
                  <a:lnTo>
                    <a:pt x="90467" y="1173201"/>
                  </a:lnTo>
                  <a:cubicBezTo>
                    <a:pt x="66474" y="1173201"/>
                    <a:pt x="43463" y="1163669"/>
                    <a:pt x="26497" y="1146703"/>
                  </a:cubicBezTo>
                  <a:cubicBezTo>
                    <a:pt x="9531" y="1129738"/>
                    <a:pt x="0" y="1106727"/>
                    <a:pt x="0" y="1082734"/>
                  </a:cubicBezTo>
                  <a:lnTo>
                    <a:pt x="0" y="90467"/>
                  </a:lnTo>
                  <a:cubicBezTo>
                    <a:pt x="0" y="66474"/>
                    <a:pt x="9531" y="43463"/>
                    <a:pt x="26497" y="26497"/>
                  </a:cubicBezTo>
                  <a:cubicBezTo>
                    <a:pt x="43463" y="9531"/>
                    <a:pt x="66474" y="0"/>
                    <a:pt x="90467" y="0"/>
                  </a:cubicBezTo>
                  <a:close/>
                </a:path>
              </a:pathLst>
            </a:custGeom>
            <a:blipFill>
              <a:blip r:embed="rId7"/>
              <a:stretch>
                <a:fillRect l="-1430" r="-1430"/>
              </a:stretch>
            </a:blipFill>
          </p:spPr>
        </p:sp>
      </p:grpSp>
      <p:sp>
        <p:nvSpPr>
          <p:cNvPr id="17" name="TextBox 5">
            <a:extLst>
              <a:ext uri="{FF2B5EF4-FFF2-40B4-BE49-F238E27FC236}">
                <a16:creationId xmlns:a16="http://schemas.microsoft.com/office/drawing/2014/main" id="{64AD304D-C9F2-E849-8F04-A210F5BFE0B1}"/>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8" name="TextBox 7">
            <a:extLst>
              <a:ext uri="{FF2B5EF4-FFF2-40B4-BE49-F238E27FC236}">
                <a16:creationId xmlns:a16="http://schemas.microsoft.com/office/drawing/2014/main" id="{AF6DBFB7-E48D-261A-CED9-9F4B570B8CFE}"/>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2692085"/>
            <a:ext cx="8444963" cy="1076326"/>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https://www.keyfactor.com/post-quantum-cryptography-lab/</a:t>
            </a:r>
          </a:p>
        </p:txBody>
      </p:sp>
      <p:grpSp>
        <p:nvGrpSpPr>
          <p:cNvPr id="8" name="Group 8"/>
          <p:cNvGrpSpPr/>
          <p:nvPr/>
        </p:nvGrpSpPr>
        <p:grpSpPr>
          <a:xfrm>
            <a:off x="11161211" y="1828928"/>
            <a:ext cx="4966356" cy="4886954"/>
            <a:chOff x="0" y="0"/>
            <a:chExt cx="1466191" cy="1442750"/>
          </a:xfrm>
        </p:grpSpPr>
        <p:sp>
          <p:nvSpPr>
            <p:cNvPr id="9" name="Freeform 9"/>
            <p:cNvSpPr/>
            <p:nvPr/>
          </p:nvSpPr>
          <p:spPr>
            <a:xfrm>
              <a:off x="0" y="0"/>
              <a:ext cx="1466191" cy="1442750"/>
            </a:xfrm>
            <a:custGeom>
              <a:avLst/>
              <a:gdLst/>
              <a:ahLst/>
              <a:cxnLst/>
              <a:rect l="l" t="t" r="r" b="b"/>
              <a:pathLst>
                <a:path w="1466191" h="1442750">
                  <a:moveTo>
                    <a:pt x="45207" y="0"/>
                  </a:moveTo>
                  <a:lnTo>
                    <a:pt x="1420984" y="0"/>
                  </a:lnTo>
                  <a:cubicBezTo>
                    <a:pt x="1432974" y="0"/>
                    <a:pt x="1444472" y="4763"/>
                    <a:pt x="1452950" y="13241"/>
                  </a:cubicBezTo>
                  <a:cubicBezTo>
                    <a:pt x="1461428" y="21719"/>
                    <a:pt x="1466191" y="33218"/>
                    <a:pt x="1466191" y="45207"/>
                  </a:cubicBezTo>
                  <a:lnTo>
                    <a:pt x="1466191" y="1397543"/>
                  </a:lnTo>
                  <a:cubicBezTo>
                    <a:pt x="1466191" y="1409532"/>
                    <a:pt x="1461428" y="1421031"/>
                    <a:pt x="1452950" y="1429509"/>
                  </a:cubicBezTo>
                  <a:cubicBezTo>
                    <a:pt x="1444472" y="1437987"/>
                    <a:pt x="1432974" y="1442750"/>
                    <a:pt x="1420984" y="1442750"/>
                  </a:cubicBezTo>
                  <a:lnTo>
                    <a:pt x="45207" y="1442750"/>
                  </a:lnTo>
                  <a:cubicBezTo>
                    <a:pt x="20240" y="1442750"/>
                    <a:pt x="0" y="1422510"/>
                    <a:pt x="0" y="1397543"/>
                  </a:cubicBezTo>
                  <a:lnTo>
                    <a:pt x="0" y="45207"/>
                  </a:lnTo>
                  <a:cubicBezTo>
                    <a:pt x="0" y="33218"/>
                    <a:pt x="4763" y="21719"/>
                    <a:pt x="13241" y="13241"/>
                  </a:cubicBezTo>
                  <a:cubicBezTo>
                    <a:pt x="21719" y="4763"/>
                    <a:pt x="33218" y="0"/>
                    <a:pt x="45207" y="0"/>
                  </a:cubicBezTo>
                  <a:close/>
                </a:path>
              </a:pathLst>
            </a:custGeom>
            <a:blipFill>
              <a:blip r:embed="rId4"/>
              <a:stretch>
                <a:fillRect t="-812" b="-812"/>
              </a:stretch>
            </a:blipFill>
          </p:spPr>
        </p:sp>
      </p:grpSp>
      <p:sp>
        <p:nvSpPr>
          <p:cNvPr id="10" name="TextBox 10"/>
          <p:cNvSpPr txBox="1"/>
          <p:nvPr/>
        </p:nvSpPr>
        <p:spPr>
          <a:xfrm>
            <a:off x="1028700" y="1694246"/>
            <a:ext cx="16230600"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Keyfactor PQC lab</a:t>
            </a:r>
          </a:p>
        </p:txBody>
      </p:sp>
      <p:sp>
        <p:nvSpPr>
          <p:cNvPr id="11" name="TextBox 5">
            <a:extLst>
              <a:ext uri="{FF2B5EF4-FFF2-40B4-BE49-F238E27FC236}">
                <a16:creationId xmlns:a16="http://schemas.microsoft.com/office/drawing/2014/main" id="{3B90500C-B94E-86AB-4B49-1AFB2D8CB1DF}"/>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2" name="TextBox 7">
            <a:extLst>
              <a:ext uri="{FF2B5EF4-FFF2-40B4-BE49-F238E27FC236}">
                <a16:creationId xmlns:a16="http://schemas.microsoft.com/office/drawing/2014/main" id="{3105D873-419E-2E6B-034E-515EEA8386DF}"/>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1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5476414" y="2972461"/>
            <a:ext cx="7335172" cy="2287905"/>
          </a:xfrm>
          <a:prstGeom prst="rect">
            <a:avLst/>
          </a:prstGeom>
        </p:spPr>
        <p:txBody>
          <a:bodyPr lIns="0" tIns="0" rIns="0" bIns="0" rtlCol="0" anchor="t">
            <a:spAutoFit/>
          </a:bodyPr>
          <a:lstStyle/>
          <a:p>
            <a:pPr algn="ctr">
              <a:lnSpc>
                <a:spcPts val="17220"/>
              </a:lnSpc>
              <a:spcBef>
                <a:spcPct val="0"/>
              </a:spcBef>
            </a:pPr>
            <a:r>
              <a:rPr lang="en-US" sz="12300" b="1" spc="-615">
                <a:solidFill>
                  <a:srgbClr val="FFFFFF"/>
                </a:solidFill>
                <a:latin typeface="Codec Pro Ultra-Bold"/>
                <a:ea typeface="Codec Pro Ultra-Bold"/>
                <a:cs typeface="Codec Pro Ultra-Bold"/>
                <a:sym typeface="Codec Pro Ultra-Bold"/>
              </a:rPr>
              <a:t>Thank You</a:t>
            </a:r>
          </a:p>
        </p:txBody>
      </p:sp>
      <p:sp>
        <p:nvSpPr>
          <p:cNvPr id="4" name="TextBox 4"/>
          <p:cNvSpPr txBox="1"/>
          <p:nvPr/>
        </p:nvSpPr>
        <p:spPr>
          <a:xfrm>
            <a:off x="6650314" y="5146066"/>
            <a:ext cx="4987372" cy="571500"/>
          </a:xfrm>
          <a:prstGeom prst="rect">
            <a:avLst/>
          </a:prstGeom>
        </p:spPr>
        <p:txBody>
          <a:bodyPr lIns="0" tIns="0" rIns="0" bIns="0" rtlCol="0" anchor="t">
            <a:spAutoFit/>
          </a:bodyPr>
          <a:lstStyle/>
          <a:p>
            <a:pPr algn="l">
              <a:lnSpc>
                <a:spcPts val="4200"/>
              </a:lnSpc>
            </a:pPr>
            <a:r>
              <a:rPr lang="en-US" sz="3000" b="1">
                <a:solidFill>
                  <a:srgbClr val="FFFFFF"/>
                </a:solidFill>
                <a:latin typeface="Codec Pro Ultra-Bold"/>
                <a:ea typeface="Codec Pro Ultra-Bold"/>
                <a:cs typeface="Codec Pro Ultra-Bold"/>
                <a:sym typeface="Codec Pro Ultra-Bold"/>
              </a:rPr>
              <a:t>Have a wonderful Sunday!</a:t>
            </a:r>
          </a:p>
        </p:txBody>
      </p:sp>
      <p:sp>
        <p:nvSpPr>
          <p:cNvPr id="5" name="TextBox 5"/>
          <p:cNvSpPr txBox="1"/>
          <p:nvPr/>
        </p:nvSpPr>
        <p:spPr>
          <a:xfrm>
            <a:off x="8496029" y="8863899"/>
            <a:ext cx="1274721" cy="470601"/>
          </a:xfrm>
          <a:prstGeom prst="rect">
            <a:avLst/>
          </a:prstGeom>
        </p:spPr>
        <p:txBody>
          <a:bodyPr lIns="0" tIns="0" rIns="0" bIns="0" rtlCol="0" anchor="t">
            <a:spAutoFit/>
          </a:bodyPr>
          <a:lstStyle/>
          <a:p>
            <a:pPr algn="ctr">
              <a:lnSpc>
                <a:spcPts val="3461"/>
              </a:lnSpc>
            </a:pPr>
            <a:r>
              <a:rPr lang="en-US" sz="2472" b="1">
                <a:solidFill>
                  <a:srgbClr val="FFFFFF"/>
                </a:solidFill>
                <a:latin typeface="Codec Pro Ultra-Bold"/>
                <a:ea typeface="Codec Pro Ultra-Bold"/>
                <a:cs typeface="Codec Pro Ultra-Bold"/>
                <a:sym typeface="Codec Pro Ultra-Bold"/>
              </a:rPr>
              <a:t>-</a:t>
            </a:r>
          </a:p>
        </p:txBody>
      </p:sp>
      <p:grpSp>
        <p:nvGrpSpPr>
          <p:cNvPr id="6" name="Group 6"/>
          <p:cNvGrpSpPr/>
          <p:nvPr/>
        </p:nvGrpSpPr>
        <p:grpSpPr>
          <a:xfrm>
            <a:off x="12934045" y="4325964"/>
            <a:ext cx="632265" cy="63226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FF0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2934045" y="806720"/>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12" name="TextBox 12"/>
          <p:cNvSpPr txBox="1"/>
          <p:nvPr/>
        </p:nvSpPr>
        <p:spPr>
          <a:xfrm>
            <a:off x="15430895" y="806720"/>
            <a:ext cx="1828405"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Bold"/>
                <a:ea typeface="Codec Pro Bold"/>
                <a:cs typeface="Codec Pro Bold"/>
                <a:sym typeface="Codec Pro Bold"/>
              </a:rPr>
              <a:t>Longer story</a:t>
            </a:r>
          </a:p>
        </p:txBody>
      </p:sp>
      <p:sp>
        <p:nvSpPr>
          <p:cNvPr id="13" name="TextBox 13"/>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linkedin.com/in/bayanmunkhb</a:t>
            </a:r>
          </a:p>
        </p:txBody>
      </p:sp>
      <p:sp>
        <p:nvSpPr>
          <p:cNvPr id="17" name="TextBox 5">
            <a:extLst>
              <a:ext uri="{FF2B5EF4-FFF2-40B4-BE49-F238E27FC236}">
                <a16:creationId xmlns:a16="http://schemas.microsoft.com/office/drawing/2014/main" id="{90CF3C57-EBE9-FD79-9E8B-484A32345F52}"/>
              </a:ext>
            </a:extLst>
          </p:cNvPr>
          <p:cNvSpPr txBox="1"/>
          <p:nvPr/>
        </p:nvSpPr>
        <p:spPr>
          <a:xfrm>
            <a:off x="1293893" y="793432"/>
            <a:ext cx="1830307" cy="394335"/>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ctr">
              <a:lnSpc>
                <a:spcPts val="2939"/>
              </a:lnSpc>
            </a:pPr>
            <a:r>
              <a:rPr lang="en-US" sz="2099" b="1" dirty="0">
                <a:solidFill>
                  <a:srgbClr val="2B7FA9"/>
                </a:solidFill>
                <a:latin typeface="Codec Pro Ultra-Bold"/>
                <a:ea typeface="Codec Pro Ultra-Bold"/>
                <a:cs typeface="Codec Pro Ultra-Bold"/>
                <a:sym typeface="Codec Pro Ultra-Bold"/>
              </a:rPr>
              <a:t>#MNSEC2025</a:t>
            </a:r>
          </a:p>
        </p:txBody>
      </p:sp>
      <p:sp>
        <p:nvSpPr>
          <p:cNvPr id="18" name="TextBox 11">
            <a:extLst>
              <a:ext uri="{FF2B5EF4-FFF2-40B4-BE49-F238E27FC236}">
                <a16:creationId xmlns:a16="http://schemas.microsoft.com/office/drawing/2014/main" id="{5BF7EF7E-53C6-E989-625B-52FF549D379B}"/>
              </a:ext>
            </a:extLst>
          </p:cNvPr>
          <p:cNvSpPr txBox="1"/>
          <p:nvPr/>
        </p:nvSpPr>
        <p:spPr>
          <a:xfrm>
            <a:off x="11161211" y="806720"/>
            <a:ext cx="937478" cy="428591"/>
          </a:xfrm>
          <a:prstGeom prst="roundRect">
            <a:avLst/>
          </a:prstGeom>
          <a:solidFill>
            <a:schemeClr val="bg1"/>
          </a:solidFill>
        </p:spPr>
        <p:txBody>
          <a:bodyPr wrap="square" lIns="0" tIns="0" rIns="0" bIns="0" rtlCol="0" anchor="t">
            <a:spAutoFit/>
          </a:bodyPr>
          <a:lstStyle/>
          <a:p>
            <a:pPr marL="0" lvl="0" indent="0" algn="ctr">
              <a:lnSpc>
                <a:spcPts val="3151"/>
              </a:lnSpc>
              <a:spcBef>
                <a:spcPct val="0"/>
              </a:spcBef>
            </a:pPr>
            <a:r>
              <a:rPr lang="en-US" sz="2251" b="1" dirty="0">
                <a:solidFill>
                  <a:srgbClr val="2C7FA9"/>
                </a:solidFill>
                <a:latin typeface="Codec Pro Ultra-Bold"/>
                <a:ea typeface="Codec Pro Ultra-Bold"/>
                <a:cs typeface="Codec Pro Ultra-Bold"/>
                <a:sym typeface="Codec Pro Ultra-Bold"/>
              </a:rPr>
              <a:t>Home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8763017" cy="616857"/>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First, a bit about me</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
        <p:nvSpPr>
          <p:cNvPr id="8" name="TextBox 8"/>
          <p:cNvSpPr txBox="1"/>
          <p:nvPr/>
        </p:nvSpPr>
        <p:spPr>
          <a:xfrm>
            <a:off x="1028700" y="2692103"/>
            <a:ext cx="8961767" cy="1600201"/>
          </a:xfrm>
          <a:prstGeom prst="rect">
            <a:avLst/>
          </a:prstGeom>
        </p:spPr>
        <p:txBody>
          <a:bodyPr lIns="0" tIns="0" rIns="0" bIns="0" rtlCol="0" anchor="t">
            <a:spAutoFit/>
          </a:bodyPr>
          <a:lstStyle/>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Bachelor of CS in Computer systems security</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10+ years of experience (8 years in PKI)</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OSCP, OSWE and other certs...</a:t>
            </a:r>
          </a:p>
        </p:txBody>
      </p:sp>
      <p:sp>
        <p:nvSpPr>
          <p:cNvPr id="9" name="TextBox 9"/>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#trustmebro</a:t>
            </a:r>
          </a:p>
        </p:txBody>
      </p:sp>
      <p:sp>
        <p:nvSpPr>
          <p:cNvPr id="10" name="TextBox 5">
            <a:extLst>
              <a:ext uri="{FF2B5EF4-FFF2-40B4-BE49-F238E27FC236}">
                <a16:creationId xmlns:a16="http://schemas.microsoft.com/office/drawing/2014/main" id="{228CCDD9-EADA-59C2-9C2A-E27A234EB804}"/>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12975165" cy="616857"/>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We will talk about cryptography </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grpSp>
        <p:nvGrpSpPr>
          <p:cNvPr id="15" name="Group 14">
            <a:extLst>
              <a:ext uri="{FF2B5EF4-FFF2-40B4-BE49-F238E27FC236}">
                <a16:creationId xmlns:a16="http://schemas.microsoft.com/office/drawing/2014/main" id="{A49C55AF-253B-32F1-35DB-427C58C95094}"/>
              </a:ext>
            </a:extLst>
          </p:cNvPr>
          <p:cNvGrpSpPr/>
          <p:nvPr/>
        </p:nvGrpSpPr>
        <p:grpSpPr>
          <a:xfrm>
            <a:off x="1028700" y="2838353"/>
            <a:ext cx="10071762" cy="4318230"/>
            <a:chOff x="1028700" y="2838353"/>
            <a:chExt cx="10071762" cy="4318230"/>
          </a:xfrm>
        </p:grpSpPr>
        <p:sp>
          <p:nvSpPr>
            <p:cNvPr id="8" name="Freeform 8"/>
            <p:cNvSpPr/>
            <p:nvPr/>
          </p:nvSpPr>
          <p:spPr>
            <a:xfrm rot="-2700000">
              <a:off x="8729403" y="2838353"/>
              <a:ext cx="890411" cy="1866439"/>
            </a:xfrm>
            <a:custGeom>
              <a:avLst/>
              <a:gdLst/>
              <a:ahLst/>
              <a:cxnLst/>
              <a:rect l="l" t="t" r="r" b="b"/>
              <a:pathLst>
                <a:path w="890411" h="1866439">
                  <a:moveTo>
                    <a:pt x="0" y="0"/>
                  </a:moveTo>
                  <a:lnTo>
                    <a:pt x="890411" y="0"/>
                  </a:lnTo>
                  <a:lnTo>
                    <a:pt x="890411" y="1866438"/>
                  </a:lnTo>
                  <a:lnTo>
                    <a:pt x="0" y="1866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028700" y="2937007"/>
              <a:ext cx="8961767" cy="4219576"/>
            </a:xfrm>
            <a:prstGeom prst="rect">
              <a:avLst/>
            </a:prstGeom>
          </p:spPr>
          <p:txBody>
            <a:bodyPr lIns="0" tIns="0" rIns="0" bIns="0" rtlCol="0" anchor="t">
              <a:spAutoFit/>
            </a:bodyPr>
            <a:lstStyle/>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Symmetric algorithm </a:t>
              </a:r>
            </a:p>
            <a:p>
              <a:pPr algn="just">
                <a:lnSpc>
                  <a:spcPts val="4199"/>
                </a:lnSpc>
              </a:pPr>
              <a:r>
                <a:rPr lang="en-US" sz="2999" dirty="0">
                  <a:solidFill>
                    <a:srgbClr val="FFFFFF"/>
                  </a:solidFill>
                  <a:latin typeface="Codec Pro"/>
                  <a:ea typeface="Codec Pro"/>
                  <a:cs typeface="Codec Pro"/>
                  <a:sym typeface="Codec Pro"/>
                </a:rPr>
                <a:t>       (Shared key~ One session key)</a:t>
              </a:r>
            </a:p>
            <a:p>
              <a:pPr algn="just">
                <a:lnSpc>
                  <a:spcPts val="4199"/>
                </a:lnSpc>
              </a:pPr>
              <a:endParaRPr lang="en-US" sz="2999" dirty="0">
                <a:solidFill>
                  <a:srgbClr val="FFFFFF"/>
                </a:solidFill>
                <a:latin typeface="Codec Pro"/>
                <a:ea typeface="Codec Pro"/>
                <a:cs typeface="Codec Pro"/>
                <a:sym typeface="Codec Pro"/>
              </a:endParaRPr>
            </a:p>
            <a:p>
              <a:pPr algn="just">
                <a:lnSpc>
                  <a:spcPts val="4199"/>
                </a:lnSpc>
              </a:pPr>
              <a:endParaRPr lang="en-US" sz="2999" dirty="0">
                <a:solidFill>
                  <a:srgbClr val="FFFFFF"/>
                </a:solidFill>
                <a:latin typeface="Codec Pro"/>
                <a:ea typeface="Codec Pro"/>
                <a:cs typeface="Codec Pro"/>
                <a:sym typeface="Codec Pro"/>
              </a:endParaRPr>
            </a:p>
            <a:p>
              <a:pPr algn="just">
                <a:lnSpc>
                  <a:spcPts val="4199"/>
                </a:lnSpc>
              </a:pPr>
              <a:endParaRPr lang="en-US" sz="2999" dirty="0">
                <a:solidFill>
                  <a:srgbClr val="FFFFFF"/>
                </a:solidFill>
                <a:latin typeface="Codec Pro"/>
                <a:ea typeface="Codec Pro"/>
                <a:cs typeface="Codec Pro"/>
                <a:sym typeface="Codec Pro"/>
              </a:endParaRPr>
            </a:p>
            <a:p>
              <a:pPr algn="just">
                <a:lnSpc>
                  <a:spcPts val="4199"/>
                </a:lnSpc>
              </a:pPr>
              <a:endParaRPr lang="en-US" sz="2999" dirty="0">
                <a:solidFill>
                  <a:srgbClr val="FFFFFF"/>
                </a:solidFill>
                <a:latin typeface="Codec Pro"/>
                <a:ea typeface="Codec Pro"/>
                <a:cs typeface="Codec Pro"/>
                <a:sym typeface="Codec Pro"/>
              </a:endParaRPr>
            </a:p>
            <a:p>
              <a:pPr marL="647695" lvl="1" indent="-323848" algn="just">
                <a:lnSpc>
                  <a:spcPts val="4199"/>
                </a:lnSpc>
                <a:buFont typeface="Arial"/>
                <a:buChar char="•"/>
              </a:pPr>
              <a:r>
                <a:rPr lang="en-US" sz="2999" dirty="0">
                  <a:solidFill>
                    <a:srgbClr val="FFFFFF"/>
                  </a:solidFill>
                  <a:latin typeface="Codec Pro"/>
                  <a:ea typeface="Codec Pro"/>
                  <a:cs typeface="Codec Pro"/>
                  <a:sym typeface="Codec Pro"/>
                </a:rPr>
                <a:t>Asymmetric algorithm </a:t>
              </a:r>
            </a:p>
            <a:p>
              <a:pPr algn="just">
                <a:lnSpc>
                  <a:spcPts val="4199"/>
                </a:lnSpc>
              </a:pPr>
              <a:r>
                <a:rPr lang="en-US" sz="2999" dirty="0">
                  <a:solidFill>
                    <a:srgbClr val="FFFFFF"/>
                  </a:solidFill>
                  <a:latin typeface="Codec Pro"/>
                  <a:ea typeface="Codec Pro"/>
                  <a:cs typeface="Codec Pro"/>
                  <a:sym typeface="Codec Pro"/>
                </a:rPr>
                <a:t>      (Public and Private key ~ Two keys)</a:t>
              </a:r>
            </a:p>
          </p:txBody>
        </p:sp>
        <p:sp>
          <p:nvSpPr>
            <p:cNvPr id="10" name="Freeform 10"/>
            <p:cNvSpPr/>
            <p:nvPr/>
          </p:nvSpPr>
          <p:spPr>
            <a:xfrm rot="-2700000">
              <a:off x="8729403" y="5248670"/>
              <a:ext cx="890411" cy="1866439"/>
            </a:xfrm>
            <a:custGeom>
              <a:avLst/>
              <a:gdLst/>
              <a:ahLst/>
              <a:cxnLst/>
              <a:rect l="l" t="t" r="r" b="b"/>
              <a:pathLst>
                <a:path w="890411" h="1866439">
                  <a:moveTo>
                    <a:pt x="0" y="0"/>
                  </a:moveTo>
                  <a:lnTo>
                    <a:pt x="890411" y="0"/>
                  </a:lnTo>
                  <a:lnTo>
                    <a:pt x="890411" y="1866438"/>
                  </a:lnTo>
                  <a:lnTo>
                    <a:pt x="0" y="1866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700000">
              <a:off x="10210051" y="5140656"/>
              <a:ext cx="890411" cy="1866439"/>
            </a:xfrm>
            <a:custGeom>
              <a:avLst/>
              <a:gdLst/>
              <a:ahLst/>
              <a:cxnLst/>
              <a:rect l="l" t="t" r="r" b="b"/>
              <a:pathLst>
                <a:path w="890411" h="1866439">
                  <a:moveTo>
                    <a:pt x="0" y="0"/>
                  </a:moveTo>
                  <a:lnTo>
                    <a:pt x="890411" y="0"/>
                  </a:lnTo>
                  <a:lnTo>
                    <a:pt x="890411" y="1866439"/>
                  </a:lnTo>
                  <a:lnTo>
                    <a:pt x="0" y="18664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2" name="TextBox 12"/>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#Cryptography</a:t>
            </a:r>
          </a:p>
        </p:txBody>
      </p:sp>
      <p:sp>
        <p:nvSpPr>
          <p:cNvPr id="13" name="TextBox 5">
            <a:extLst>
              <a:ext uri="{FF2B5EF4-FFF2-40B4-BE49-F238E27FC236}">
                <a16:creationId xmlns:a16="http://schemas.microsoft.com/office/drawing/2014/main" id="{5D217E03-73B7-087A-D222-19E20A41333A}"/>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4" name="TextBox 7">
            <a:extLst>
              <a:ext uri="{FF2B5EF4-FFF2-40B4-BE49-F238E27FC236}">
                <a16:creationId xmlns:a16="http://schemas.microsoft.com/office/drawing/2014/main" id="{CDC39AE8-B64E-AFA3-CA68-D81BDCEFA38D}"/>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graphicFrame>
        <p:nvGraphicFramePr>
          <p:cNvPr id="3" name="Table 3"/>
          <p:cNvGraphicFramePr>
            <a:graphicFrameLocks noGrp="1"/>
          </p:cNvGraphicFramePr>
          <p:nvPr/>
        </p:nvGraphicFramePr>
        <p:xfrm>
          <a:off x="1485801" y="2796878"/>
          <a:ext cx="15316398" cy="4076701"/>
        </p:xfrm>
        <a:graphic>
          <a:graphicData uri="http://schemas.openxmlformats.org/drawingml/2006/table">
            <a:tbl>
              <a:tblPr/>
              <a:tblGrid>
                <a:gridCol w="5541736">
                  <a:extLst>
                    <a:ext uri="{9D8B030D-6E8A-4147-A177-3AD203B41FA5}">
                      <a16:colId xmlns:a16="http://schemas.microsoft.com/office/drawing/2014/main" val="20000"/>
                    </a:ext>
                  </a:extLst>
                </a:gridCol>
                <a:gridCol w="4435611">
                  <a:extLst>
                    <a:ext uri="{9D8B030D-6E8A-4147-A177-3AD203B41FA5}">
                      <a16:colId xmlns:a16="http://schemas.microsoft.com/office/drawing/2014/main" val="20001"/>
                    </a:ext>
                  </a:extLst>
                </a:gridCol>
                <a:gridCol w="2411467">
                  <a:extLst>
                    <a:ext uri="{9D8B030D-6E8A-4147-A177-3AD203B41FA5}">
                      <a16:colId xmlns:a16="http://schemas.microsoft.com/office/drawing/2014/main" val="20002"/>
                    </a:ext>
                  </a:extLst>
                </a:gridCol>
                <a:gridCol w="2927584">
                  <a:extLst>
                    <a:ext uri="{9D8B030D-6E8A-4147-A177-3AD203B41FA5}">
                      <a16:colId xmlns:a16="http://schemas.microsoft.com/office/drawing/2014/main" val="20003"/>
                    </a:ext>
                  </a:extLst>
                </a:gridCol>
              </a:tblGrid>
              <a:tr h="1182628">
                <a:tc>
                  <a:txBody>
                    <a:bodyPr/>
                    <a:lstStyle/>
                    <a:p>
                      <a:pPr algn="just">
                        <a:lnSpc>
                          <a:spcPts val="4199"/>
                        </a:lnSpc>
                        <a:defRPr/>
                      </a:pPr>
                      <a:r>
                        <a:rPr lang="en-US" sz="2999" b="1">
                          <a:solidFill>
                            <a:srgbClr val="F4D75E"/>
                          </a:solidFill>
                          <a:latin typeface="Codec Pro Bold"/>
                          <a:ea typeface="Codec Pro Bold"/>
                          <a:cs typeface="Codec Pro Bold"/>
                          <a:sym typeface="Codec Pro Bold"/>
                        </a:rPr>
                        <a:t>Cryptographhic Function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199"/>
                        </a:lnSpc>
                        <a:defRPr/>
                      </a:pPr>
                      <a:r>
                        <a:rPr lang="en-US" sz="2999" b="1">
                          <a:solidFill>
                            <a:srgbClr val="F4D75E"/>
                          </a:solidFill>
                          <a:latin typeface="Codec Pro Bold"/>
                          <a:ea typeface="Codec Pro Bold"/>
                          <a:cs typeface="Codec Pro Bold"/>
                          <a:sym typeface="Codec Pro Bold"/>
                        </a:rPr>
                        <a:t> Primary Algorithms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199"/>
                        </a:lnSpc>
                        <a:defRPr/>
                      </a:pPr>
                      <a:r>
                        <a:rPr lang="en-US" sz="2999" b="1" dirty="0">
                          <a:solidFill>
                            <a:srgbClr val="F4D75E"/>
                          </a:solidFill>
                          <a:latin typeface="Codec Pro Bold"/>
                          <a:ea typeface="Codec Pro Bold"/>
                          <a:cs typeface="Codec Pro Bold"/>
                          <a:sym typeface="Codec Pro Bold"/>
                        </a:rPr>
                        <a:t>QC Attack</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199"/>
                        </a:lnSpc>
                        <a:defRPr/>
                      </a:pPr>
                      <a:r>
                        <a:rPr lang="en-US" sz="2999" b="1" dirty="0">
                          <a:solidFill>
                            <a:srgbClr val="F4D75E"/>
                          </a:solidFill>
                          <a:latin typeface="Codec Pro Bold"/>
                          <a:ea typeface="Codec Pro Bold"/>
                          <a:cs typeface="Codec Pro Bold"/>
                          <a:sym typeface="Codec Pro Bold"/>
                        </a:rPr>
                        <a:t>Impact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182628">
                <a:tc>
                  <a:txBody>
                    <a:bodyPr/>
                    <a:lstStyle/>
                    <a:p>
                      <a:pPr marL="647694" lvl="1" indent="-323847" algn="just">
                        <a:lnSpc>
                          <a:spcPts val="4199"/>
                        </a:lnSpc>
                        <a:buFont typeface="Arial"/>
                        <a:buChar char="•"/>
                        <a:defRPr/>
                      </a:pPr>
                      <a:r>
                        <a:rPr lang="en-US" sz="2999">
                          <a:solidFill>
                            <a:srgbClr val="FFFFFF"/>
                          </a:solidFill>
                          <a:latin typeface="Codec Pro"/>
                          <a:ea typeface="Codec Pro"/>
                          <a:cs typeface="Codec Pro"/>
                          <a:sym typeface="Codec Pro"/>
                        </a:rPr>
                        <a:t>Data Encryption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199"/>
                        </a:lnSpc>
                        <a:defRPr/>
                      </a:pPr>
                      <a:r>
                        <a:rPr lang="en-US" sz="2999">
                          <a:solidFill>
                            <a:srgbClr val="FFFFFF"/>
                          </a:solidFill>
                          <a:latin typeface="Codec Pro"/>
                          <a:ea typeface="Codec Pro"/>
                          <a:cs typeface="Codec Pro"/>
                          <a:sym typeface="Codec Pro"/>
                        </a:rPr>
                        <a:t>Symmetric (AES, DES)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199"/>
                        </a:lnSpc>
                        <a:defRPr/>
                      </a:pPr>
                      <a:r>
                        <a:rPr lang="en-US" sz="2999" b="1" dirty="0">
                          <a:solidFill>
                            <a:srgbClr val="FFFFFF"/>
                          </a:solidFill>
                          <a:latin typeface="Codec Pro Bold"/>
                          <a:ea typeface="Codec Pro Bold"/>
                          <a:cs typeface="Codec Pro Bold"/>
                          <a:sym typeface="Codec Pro Bold"/>
                        </a:rPr>
                        <a:t>Grover</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199"/>
                        </a:lnSpc>
                        <a:defRPr/>
                      </a:pPr>
                      <a:r>
                        <a:rPr lang="en-US" sz="2999" dirty="0">
                          <a:solidFill>
                            <a:srgbClr val="ED751C"/>
                          </a:solidFill>
                          <a:latin typeface="Codec Pro"/>
                          <a:ea typeface="Codec Pro"/>
                          <a:cs typeface="Codec Pro"/>
                          <a:sym typeface="Codec Pro"/>
                        </a:rPr>
                        <a:t>Weakened</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711445">
                <a:tc>
                  <a:txBody>
                    <a:bodyPr/>
                    <a:lstStyle/>
                    <a:p>
                      <a:pPr marL="647694" lvl="1" indent="-323847" algn="just">
                        <a:lnSpc>
                          <a:spcPts val="4199"/>
                        </a:lnSpc>
                        <a:buFont typeface="Arial"/>
                        <a:buChar char="•"/>
                        <a:defRPr/>
                      </a:pPr>
                      <a:r>
                        <a:rPr lang="en-US" sz="2999">
                          <a:solidFill>
                            <a:srgbClr val="FFFFFF"/>
                          </a:solidFill>
                          <a:latin typeface="Codec Pro"/>
                          <a:ea typeface="Codec Pro"/>
                          <a:cs typeface="Codec Pro"/>
                          <a:sym typeface="Codec Pro"/>
                        </a:rPr>
                        <a:t>Key Exchange</a:t>
                      </a:r>
                      <a:endParaRPr lang="en-US" sz="1100"/>
                    </a:p>
                    <a:p>
                      <a:pPr marL="647694" lvl="1" indent="-323847" algn="just">
                        <a:lnSpc>
                          <a:spcPts val="4199"/>
                        </a:lnSpc>
                        <a:buFont typeface="Arial"/>
                        <a:buChar char="•"/>
                      </a:pPr>
                      <a:r>
                        <a:rPr lang="en-US" sz="2999">
                          <a:solidFill>
                            <a:srgbClr val="FFFFFF"/>
                          </a:solidFill>
                          <a:latin typeface="Codec Pro"/>
                          <a:ea typeface="Codec Pro"/>
                          <a:cs typeface="Codec Pro"/>
                          <a:sym typeface="Codec Pro"/>
                        </a:rPr>
                        <a:t>Digital Signature</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199"/>
                        </a:lnSpc>
                        <a:defRPr/>
                      </a:pPr>
                      <a:r>
                        <a:rPr lang="en-US" sz="2999">
                          <a:solidFill>
                            <a:srgbClr val="FFFFFF"/>
                          </a:solidFill>
                          <a:latin typeface="Codec Pro"/>
                          <a:ea typeface="Codec Pro"/>
                          <a:cs typeface="Codec Pro"/>
                          <a:sym typeface="Codec Pro"/>
                        </a:rPr>
                        <a:t>Asymmetric (RSA, DH, ECC)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199"/>
                        </a:lnSpc>
                        <a:defRPr/>
                      </a:pPr>
                      <a:r>
                        <a:rPr lang="en-US" sz="2999" b="1" dirty="0">
                          <a:solidFill>
                            <a:srgbClr val="FFFFFF"/>
                          </a:solidFill>
                          <a:latin typeface="Codec Pro Bold"/>
                          <a:ea typeface="Codec Pro Bold"/>
                          <a:cs typeface="Codec Pro Bold"/>
                          <a:sym typeface="Codec Pro Bold"/>
                        </a:rPr>
                        <a:t>Shor</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199"/>
                        </a:lnSpc>
                        <a:defRPr/>
                      </a:pPr>
                      <a:r>
                        <a:rPr lang="en-US" sz="2999" dirty="0">
                          <a:solidFill>
                            <a:srgbClr val="BD0000"/>
                          </a:solidFill>
                          <a:latin typeface="Codec Pro"/>
                          <a:ea typeface="Codec Pro"/>
                          <a:cs typeface="Codec Pro"/>
                          <a:sym typeface="Codec Pro"/>
                        </a:rPr>
                        <a:t>Broken</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1694246"/>
            <a:ext cx="16230600" cy="616857"/>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Capable quantum computers will impact cryptography systems</a:t>
            </a:r>
          </a:p>
        </p:txBody>
      </p:sp>
      <p:sp>
        <p:nvSpPr>
          <p:cNvPr id="9" name="Freeform 9"/>
          <p:cNvSpPr/>
          <p:nvPr/>
        </p:nvSpPr>
        <p:spPr>
          <a:xfrm rot="-2700000">
            <a:off x="5708661" y="4167911"/>
            <a:ext cx="410849" cy="861202"/>
          </a:xfrm>
          <a:custGeom>
            <a:avLst/>
            <a:gdLst/>
            <a:ahLst/>
            <a:cxnLst/>
            <a:rect l="l" t="t" r="r" b="b"/>
            <a:pathLst>
              <a:path w="410849" h="861202">
                <a:moveTo>
                  <a:pt x="0" y="0"/>
                </a:moveTo>
                <a:lnTo>
                  <a:pt x="410848" y="0"/>
                </a:lnTo>
                <a:lnTo>
                  <a:pt x="410848" y="861202"/>
                </a:lnTo>
                <a:lnTo>
                  <a:pt x="0" y="8612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2700000">
            <a:off x="5708661" y="5541064"/>
            <a:ext cx="410849" cy="861202"/>
          </a:xfrm>
          <a:custGeom>
            <a:avLst/>
            <a:gdLst/>
            <a:ahLst/>
            <a:cxnLst/>
            <a:rect l="l" t="t" r="r" b="b"/>
            <a:pathLst>
              <a:path w="410849" h="861202">
                <a:moveTo>
                  <a:pt x="0" y="0"/>
                </a:moveTo>
                <a:lnTo>
                  <a:pt x="410848" y="0"/>
                </a:lnTo>
                <a:lnTo>
                  <a:pt x="410848" y="861202"/>
                </a:lnTo>
                <a:lnTo>
                  <a:pt x="0" y="8612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700000">
            <a:off x="6391854" y="5491225"/>
            <a:ext cx="410849" cy="861202"/>
          </a:xfrm>
          <a:custGeom>
            <a:avLst/>
            <a:gdLst/>
            <a:ahLst/>
            <a:cxnLst/>
            <a:rect l="l" t="t" r="r" b="b"/>
            <a:pathLst>
              <a:path w="410849" h="861202">
                <a:moveTo>
                  <a:pt x="0" y="0"/>
                </a:moveTo>
                <a:lnTo>
                  <a:pt x="410848" y="0"/>
                </a:lnTo>
                <a:lnTo>
                  <a:pt x="410848" y="861202"/>
                </a:lnTo>
                <a:lnTo>
                  <a:pt x="0" y="861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12511960" y="8787699"/>
            <a:ext cx="4747340"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#Grover`s algorithm</a:t>
            </a:r>
          </a:p>
          <a:p>
            <a:pPr algn="r">
              <a:lnSpc>
                <a:spcPts val="3461"/>
              </a:lnSpc>
            </a:pPr>
            <a:r>
              <a:rPr lang="en-US" sz="2472" b="1">
                <a:solidFill>
                  <a:srgbClr val="FFFFFF"/>
                </a:solidFill>
                <a:latin typeface="Codec Pro Ultra-Bold"/>
                <a:ea typeface="Codec Pro Ultra-Bold"/>
                <a:cs typeface="Codec Pro Ultra-Bold"/>
                <a:sym typeface="Codec Pro Ultra-Bold"/>
              </a:rPr>
              <a:t>#Shor`s algorithm</a:t>
            </a:r>
          </a:p>
        </p:txBody>
      </p:sp>
      <p:sp>
        <p:nvSpPr>
          <p:cNvPr id="13" name="TextBox 5">
            <a:extLst>
              <a:ext uri="{FF2B5EF4-FFF2-40B4-BE49-F238E27FC236}">
                <a16:creationId xmlns:a16="http://schemas.microsoft.com/office/drawing/2014/main" id="{88FE8D92-99CA-BB44-FA46-0E9E60B96B6E}"/>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4" name="TextBox 7">
            <a:extLst>
              <a:ext uri="{FF2B5EF4-FFF2-40B4-BE49-F238E27FC236}">
                <a16:creationId xmlns:a16="http://schemas.microsoft.com/office/drawing/2014/main" id="{75D226C6-4DA8-B751-1EA9-0B7BAF0C6D9E}"/>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028700" y="1694246"/>
            <a:ext cx="12975165" cy="616839"/>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Bold"/>
                <a:ea typeface="Codec Pro Bold"/>
                <a:cs typeface="Codec Pro Bold"/>
                <a:sym typeface="Codec Pro Bold"/>
              </a:rPr>
              <a:t>Shor`s algorithm threatens</a:t>
            </a:r>
          </a:p>
        </p:txBody>
      </p:sp>
      <p:sp>
        <p:nvSpPr>
          <p:cNvPr id="5" name="TextBox 5"/>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6" name="TextBox 6"/>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8" name="TextBox 8"/>
          <p:cNvSpPr txBox="1"/>
          <p:nvPr/>
        </p:nvSpPr>
        <p:spPr>
          <a:xfrm>
            <a:off x="1028700" y="2692085"/>
            <a:ext cx="8961767" cy="3171826"/>
          </a:xfrm>
          <a:prstGeom prst="rect">
            <a:avLst/>
          </a:prstGeom>
        </p:spPr>
        <p:txBody>
          <a:bodyPr lIns="0" tIns="0" rIns="0" bIns="0" rtlCol="0" anchor="t">
            <a:spAutoFit/>
          </a:bodyPr>
          <a:lstStyle/>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SSL/TLS</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OpenPGP, S/MIME</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VPN</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PKI (Digital Signature)</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SSH</a:t>
            </a:r>
          </a:p>
          <a:p>
            <a:pPr marL="647695" lvl="1" indent="-323848" algn="just">
              <a:lnSpc>
                <a:spcPts val="4199"/>
              </a:lnSpc>
              <a:buFont typeface="Arial"/>
              <a:buChar char="•"/>
            </a:pPr>
            <a:r>
              <a:rPr lang="en-US" sz="2999">
                <a:solidFill>
                  <a:srgbClr val="FFFFFF"/>
                </a:solidFill>
                <a:latin typeface="Codec Pro"/>
                <a:ea typeface="Codec Pro"/>
                <a:cs typeface="Codec Pro"/>
                <a:sym typeface="Codec Pro"/>
              </a:rPr>
              <a:t>Blockchain and Cryptocurrency ...</a:t>
            </a:r>
          </a:p>
        </p:txBody>
      </p:sp>
      <p:grpSp>
        <p:nvGrpSpPr>
          <p:cNvPr id="9" name="Group 9"/>
          <p:cNvGrpSpPr/>
          <p:nvPr/>
        </p:nvGrpSpPr>
        <p:grpSpPr>
          <a:xfrm>
            <a:off x="11692278" y="1742600"/>
            <a:ext cx="5567022" cy="6597881"/>
            <a:chOff x="0" y="0"/>
            <a:chExt cx="1217333" cy="1442750"/>
          </a:xfrm>
        </p:grpSpPr>
        <p:sp>
          <p:nvSpPr>
            <p:cNvPr id="10" name="Freeform 10"/>
            <p:cNvSpPr/>
            <p:nvPr/>
          </p:nvSpPr>
          <p:spPr>
            <a:xfrm>
              <a:off x="0" y="0"/>
              <a:ext cx="1217333" cy="1442750"/>
            </a:xfrm>
            <a:custGeom>
              <a:avLst/>
              <a:gdLst/>
              <a:ahLst/>
              <a:cxnLst/>
              <a:rect l="l" t="t" r="r" b="b"/>
              <a:pathLst>
                <a:path w="1217333" h="1442750">
                  <a:moveTo>
                    <a:pt x="40330" y="0"/>
                  </a:moveTo>
                  <a:lnTo>
                    <a:pt x="1177004" y="0"/>
                  </a:lnTo>
                  <a:cubicBezTo>
                    <a:pt x="1199277" y="0"/>
                    <a:pt x="1217333" y="18056"/>
                    <a:pt x="1217333" y="40330"/>
                  </a:cubicBezTo>
                  <a:lnTo>
                    <a:pt x="1217333" y="1402420"/>
                  </a:lnTo>
                  <a:cubicBezTo>
                    <a:pt x="1217333" y="1413116"/>
                    <a:pt x="1213084" y="1423374"/>
                    <a:pt x="1205521" y="1430938"/>
                  </a:cubicBezTo>
                  <a:cubicBezTo>
                    <a:pt x="1197958" y="1438501"/>
                    <a:pt x="1187700" y="1442750"/>
                    <a:pt x="1177004" y="1442750"/>
                  </a:cubicBezTo>
                  <a:lnTo>
                    <a:pt x="40330" y="1442750"/>
                  </a:lnTo>
                  <a:cubicBezTo>
                    <a:pt x="29634" y="1442750"/>
                    <a:pt x="19376" y="1438501"/>
                    <a:pt x="11812" y="1430938"/>
                  </a:cubicBezTo>
                  <a:cubicBezTo>
                    <a:pt x="4249" y="1423374"/>
                    <a:pt x="0" y="1413116"/>
                    <a:pt x="0" y="1402420"/>
                  </a:cubicBezTo>
                  <a:lnTo>
                    <a:pt x="0" y="40330"/>
                  </a:lnTo>
                  <a:cubicBezTo>
                    <a:pt x="0" y="29634"/>
                    <a:pt x="4249" y="19376"/>
                    <a:pt x="11812" y="11812"/>
                  </a:cubicBezTo>
                  <a:cubicBezTo>
                    <a:pt x="19376" y="4249"/>
                    <a:pt x="29634" y="0"/>
                    <a:pt x="40330" y="0"/>
                  </a:cubicBezTo>
                  <a:close/>
                </a:path>
              </a:pathLst>
            </a:custGeom>
            <a:blipFill>
              <a:blip r:embed="rId4"/>
              <a:stretch>
                <a:fillRect l="-9258" r="-9258"/>
              </a:stretch>
            </a:blipFill>
          </p:spPr>
        </p:sp>
      </p:grpSp>
      <p:sp>
        <p:nvSpPr>
          <p:cNvPr id="11" name="TextBox 11"/>
          <p:cNvSpPr txBox="1"/>
          <p:nvPr/>
        </p:nvSpPr>
        <p:spPr>
          <a:xfrm>
            <a:off x="12511960" y="8787699"/>
            <a:ext cx="4747340" cy="47060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#Shor`s algorithm</a:t>
            </a:r>
          </a:p>
        </p:txBody>
      </p:sp>
      <p:sp>
        <p:nvSpPr>
          <p:cNvPr id="12" name="TextBox 5">
            <a:extLst>
              <a:ext uri="{FF2B5EF4-FFF2-40B4-BE49-F238E27FC236}">
                <a16:creationId xmlns:a16="http://schemas.microsoft.com/office/drawing/2014/main" id="{1BA7D5D8-82EA-92AE-8648-4DAF549FF09F}"/>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55A7082B-FE2F-7094-EED7-D4A49EEC4192}"/>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87719">
            <a:off x="-10135840" y="-4134984"/>
            <a:ext cx="27787819" cy="11620360"/>
          </a:xfrm>
          <a:custGeom>
            <a:avLst/>
            <a:gdLst/>
            <a:ahLst/>
            <a:cxnLst/>
            <a:rect l="l" t="t" r="r" b="b"/>
            <a:pathLst>
              <a:path w="27787819" h="11620360">
                <a:moveTo>
                  <a:pt x="0" y="0"/>
                </a:moveTo>
                <a:lnTo>
                  <a:pt x="27787819" y="0"/>
                </a:lnTo>
                <a:lnTo>
                  <a:pt x="27787819" y="11620360"/>
                </a:lnTo>
                <a:lnTo>
                  <a:pt x="0" y="11620360"/>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a:ln cap="sq">
            <a:noFill/>
            <a:prstDash val="solid"/>
            <a:miter/>
          </a:ln>
        </p:spPr>
      </p:sp>
      <p:sp>
        <p:nvSpPr>
          <p:cNvPr id="4" name="TextBox 4"/>
          <p:cNvSpPr txBox="1"/>
          <p:nvPr/>
        </p:nvSpPr>
        <p:spPr>
          <a:xfrm>
            <a:off x="11161211" y="771542"/>
            <a:ext cx="937478" cy="428591"/>
          </a:xfrm>
          <a:prstGeom prst="rect">
            <a:avLst/>
          </a:prstGeom>
        </p:spPr>
        <p:txBody>
          <a:bodyPr lIns="0" tIns="0" rIns="0" bIns="0" rtlCol="0" anchor="t">
            <a:spAutoFit/>
          </a:bodyPr>
          <a:lstStyle/>
          <a:p>
            <a:pPr marL="0" lvl="0" indent="0" algn="r">
              <a:lnSpc>
                <a:spcPts val="3151"/>
              </a:lnSpc>
              <a:spcBef>
                <a:spcPct val="0"/>
              </a:spcBef>
            </a:pPr>
            <a:r>
              <a:rPr lang="en-US" sz="2251" b="1">
                <a:solidFill>
                  <a:srgbClr val="FFFFFF"/>
                </a:solidFill>
                <a:latin typeface="Codec Pro Ultra-Bold"/>
                <a:ea typeface="Codec Pro Ultra-Bold"/>
                <a:cs typeface="Codec Pro Ultra-Bold"/>
                <a:sym typeface="Codec Pro Ultra-Bold"/>
              </a:rPr>
              <a:t>Home</a:t>
            </a:r>
          </a:p>
        </p:txBody>
      </p:sp>
      <p:sp>
        <p:nvSpPr>
          <p:cNvPr id="5" name="TextBox 5"/>
          <p:cNvSpPr txBox="1"/>
          <p:nvPr/>
        </p:nvSpPr>
        <p:spPr>
          <a:xfrm>
            <a:off x="12934045" y="771542"/>
            <a:ext cx="1661493" cy="428591"/>
          </a:xfrm>
          <a:prstGeom prst="rect">
            <a:avLst/>
          </a:prstGeom>
        </p:spPr>
        <p:txBody>
          <a:bodyPr lIns="0" tIns="0" rIns="0" bIns="0" rtlCol="0" anchor="t">
            <a:spAutoFit/>
          </a:bodyPr>
          <a:lstStyle/>
          <a:p>
            <a:pPr marL="0" lvl="0" indent="0" algn="ctr">
              <a:lnSpc>
                <a:spcPts val="3151"/>
              </a:lnSpc>
              <a:spcBef>
                <a:spcPct val="0"/>
              </a:spcBef>
            </a:pPr>
            <a:r>
              <a:rPr lang="en-US" sz="2251" b="1">
                <a:solidFill>
                  <a:srgbClr val="FFFFFF"/>
                </a:solidFill>
                <a:latin typeface="Codec Pro Bold"/>
                <a:ea typeface="Codec Pro Bold"/>
                <a:cs typeface="Codec Pro Bold"/>
                <a:sym typeface="Codec Pro Bold"/>
              </a:rPr>
              <a:t>Short story</a:t>
            </a:r>
          </a:p>
        </p:txBody>
      </p:sp>
      <p:sp>
        <p:nvSpPr>
          <p:cNvPr id="7" name="TextBox 7"/>
          <p:cNvSpPr txBox="1"/>
          <p:nvPr/>
        </p:nvSpPr>
        <p:spPr>
          <a:xfrm>
            <a:off x="1028700" y="1694246"/>
            <a:ext cx="16230600" cy="616857"/>
          </a:xfrm>
          <a:prstGeom prst="rect">
            <a:avLst/>
          </a:prstGeom>
        </p:spPr>
        <p:txBody>
          <a:bodyPr lIns="0" tIns="0" rIns="0" bIns="0" rtlCol="0" anchor="t">
            <a:spAutoFit/>
          </a:bodyPr>
          <a:lstStyle/>
          <a:p>
            <a:pPr algn="l">
              <a:lnSpc>
                <a:spcPts val="4158"/>
              </a:lnSpc>
            </a:pPr>
            <a:r>
              <a:rPr lang="en-US" sz="4200" b="1" spc="-210">
                <a:solidFill>
                  <a:srgbClr val="FFFFFF"/>
                </a:solidFill>
                <a:latin typeface="Codec Pro Ultra-Bold"/>
                <a:ea typeface="Codec Pro Ultra-Bold"/>
                <a:cs typeface="Codec Pro Ultra-Bold"/>
                <a:sym typeface="Codec Pro Ultra-Bold"/>
              </a:rPr>
              <a:t>Best estimates... </a:t>
            </a:r>
          </a:p>
        </p:txBody>
      </p:sp>
      <p:sp>
        <p:nvSpPr>
          <p:cNvPr id="8" name="TextBox 8"/>
          <p:cNvSpPr txBox="1"/>
          <p:nvPr/>
        </p:nvSpPr>
        <p:spPr>
          <a:xfrm>
            <a:off x="1028700" y="2398896"/>
            <a:ext cx="16230600" cy="1076326"/>
          </a:xfrm>
          <a:prstGeom prst="rect">
            <a:avLst/>
          </a:prstGeom>
        </p:spPr>
        <p:txBody>
          <a:bodyPr lIns="0" tIns="0" rIns="0" bIns="0" rtlCol="0" anchor="t">
            <a:spAutoFit/>
          </a:bodyPr>
          <a:lstStyle/>
          <a:p>
            <a:pPr algn="just">
              <a:lnSpc>
                <a:spcPts val="4199"/>
              </a:lnSpc>
            </a:pPr>
            <a:r>
              <a:rPr lang="en-US" sz="2999">
                <a:solidFill>
                  <a:srgbClr val="FFFFFF"/>
                </a:solidFill>
                <a:latin typeface="Codec Pro"/>
                <a:ea typeface="Codec Pro"/>
                <a:cs typeface="Codec Pro"/>
                <a:sym typeface="Codec Pro"/>
              </a:rPr>
              <a:t>“2024 opinion-based estimates of the cumulative probability of a digital quantum computer able to break RSA-2048 in 24 hours, as function of timeframe”</a:t>
            </a:r>
          </a:p>
        </p:txBody>
      </p:sp>
      <p:sp>
        <p:nvSpPr>
          <p:cNvPr id="9" name="TextBox 9"/>
          <p:cNvSpPr txBox="1"/>
          <p:nvPr/>
        </p:nvSpPr>
        <p:spPr>
          <a:xfrm>
            <a:off x="10227839" y="8787699"/>
            <a:ext cx="7031461" cy="908751"/>
          </a:xfrm>
          <a:prstGeom prst="rect">
            <a:avLst/>
          </a:prstGeom>
        </p:spPr>
        <p:txBody>
          <a:bodyPr lIns="0" tIns="0" rIns="0" bIns="0" rtlCol="0" anchor="t">
            <a:spAutoFit/>
          </a:bodyPr>
          <a:lstStyle/>
          <a:p>
            <a:pPr algn="r">
              <a:lnSpc>
                <a:spcPts val="3461"/>
              </a:lnSpc>
            </a:pPr>
            <a:r>
              <a:rPr lang="en-US" sz="2472" b="1">
                <a:solidFill>
                  <a:srgbClr val="FFFFFF"/>
                </a:solidFill>
                <a:latin typeface="Codec Pro Ultra-Bold"/>
                <a:ea typeface="Codec Pro Ultra-Bold"/>
                <a:cs typeface="Codec Pro Ultra-Bold"/>
                <a:sym typeface="Codec Pro Ultra-Bold"/>
              </a:rPr>
              <a:t>#Quantum Threat Timeline Report 2024 </a:t>
            </a:r>
          </a:p>
          <a:p>
            <a:pPr algn="r">
              <a:lnSpc>
                <a:spcPts val="3461"/>
              </a:lnSpc>
            </a:pPr>
            <a:r>
              <a:rPr lang="en-US" sz="2472" b="1">
                <a:solidFill>
                  <a:srgbClr val="FFFFFF"/>
                </a:solidFill>
                <a:latin typeface="Codec Pro Ultra-Bold"/>
                <a:ea typeface="Codec Pro Ultra-Bold"/>
                <a:cs typeface="Codec Pro Ultra-Bold"/>
                <a:sym typeface="Codec Pro Ultra-Bold"/>
              </a:rPr>
              <a:t>#Global Risk Institute</a:t>
            </a:r>
          </a:p>
        </p:txBody>
      </p:sp>
      <p:grpSp>
        <p:nvGrpSpPr>
          <p:cNvPr id="10" name="Group 10"/>
          <p:cNvGrpSpPr/>
          <p:nvPr/>
        </p:nvGrpSpPr>
        <p:grpSpPr>
          <a:xfrm>
            <a:off x="4091269" y="3677641"/>
            <a:ext cx="10105462" cy="5002888"/>
            <a:chOff x="0" y="0"/>
            <a:chExt cx="2209748" cy="1093975"/>
          </a:xfrm>
        </p:grpSpPr>
        <p:sp>
          <p:nvSpPr>
            <p:cNvPr id="11" name="Freeform 11"/>
            <p:cNvSpPr/>
            <p:nvPr/>
          </p:nvSpPr>
          <p:spPr>
            <a:xfrm>
              <a:off x="0" y="0"/>
              <a:ext cx="2209748" cy="1093975"/>
            </a:xfrm>
            <a:custGeom>
              <a:avLst/>
              <a:gdLst/>
              <a:ahLst/>
              <a:cxnLst/>
              <a:rect l="l" t="t" r="r" b="b"/>
              <a:pathLst>
                <a:path w="2209748" h="1093975">
                  <a:moveTo>
                    <a:pt x="22217" y="0"/>
                  </a:moveTo>
                  <a:lnTo>
                    <a:pt x="2187531" y="0"/>
                  </a:lnTo>
                  <a:cubicBezTo>
                    <a:pt x="2193423" y="0"/>
                    <a:pt x="2199074" y="2341"/>
                    <a:pt x="2203241" y="6507"/>
                  </a:cubicBezTo>
                  <a:cubicBezTo>
                    <a:pt x="2207407" y="10674"/>
                    <a:pt x="2209748" y="16325"/>
                    <a:pt x="2209748" y="22217"/>
                  </a:cubicBezTo>
                  <a:lnTo>
                    <a:pt x="2209748" y="1071758"/>
                  </a:lnTo>
                  <a:cubicBezTo>
                    <a:pt x="2209748" y="1077650"/>
                    <a:pt x="2207407" y="1083301"/>
                    <a:pt x="2203241" y="1087468"/>
                  </a:cubicBezTo>
                  <a:cubicBezTo>
                    <a:pt x="2199074" y="1091634"/>
                    <a:pt x="2193423" y="1093975"/>
                    <a:pt x="2187531" y="1093975"/>
                  </a:cubicBezTo>
                  <a:lnTo>
                    <a:pt x="22217" y="1093975"/>
                  </a:lnTo>
                  <a:cubicBezTo>
                    <a:pt x="16325" y="1093975"/>
                    <a:pt x="10674" y="1091634"/>
                    <a:pt x="6507" y="1087468"/>
                  </a:cubicBezTo>
                  <a:cubicBezTo>
                    <a:pt x="2341" y="1083301"/>
                    <a:pt x="0" y="1077650"/>
                    <a:pt x="0" y="1071758"/>
                  </a:cubicBezTo>
                  <a:lnTo>
                    <a:pt x="0" y="22217"/>
                  </a:lnTo>
                  <a:cubicBezTo>
                    <a:pt x="0" y="16325"/>
                    <a:pt x="2341" y="10674"/>
                    <a:pt x="6507" y="6507"/>
                  </a:cubicBezTo>
                  <a:cubicBezTo>
                    <a:pt x="10674" y="2341"/>
                    <a:pt x="16325" y="0"/>
                    <a:pt x="22217" y="0"/>
                  </a:cubicBezTo>
                  <a:close/>
                </a:path>
              </a:pathLst>
            </a:custGeom>
            <a:blipFill>
              <a:blip r:embed="rId4"/>
              <a:stretch>
                <a:fillRect l="-517" r="-517"/>
              </a:stretch>
            </a:blipFill>
          </p:spPr>
        </p:sp>
      </p:grpSp>
      <p:sp>
        <p:nvSpPr>
          <p:cNvPr id="12" name="TextBox 5">
            <a:extLst>
              <a:ext uri="{FF2B5EF4-FFF2-40B4-BE49-F238E27FC236}">
                <a16:creationId xmlns:a16="http://schemas.microsoft.com/office/drawing/2014/main" id="{265F6C0D-8412-4999-14BE-65ABCCA2FE5E}"/>
              </a:ext>
            </a:extLst>
          </p:cNvPr>
          <p:cNvSpPr txBox="1"/>
          <p:nvPr/>
        </p:nvSpPr>
        <p:spPr>
          <a:xfrm>
            <a:off x="1293893" y="793432"/>
            <a:ext cx="1830307" cy="394335"/>
          </a:xfrm>
          <a:prstGeom prst="roundRect">
            <a:avLst/>
          </a:prstGeom>
          <a:solidFill>
            <a:srgbClr val="2B7FA9"/>
          </a:solidFill>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algn="l">
              <a:lnSpc>
                <a:spcPts val="2939"/>
              </a:lnSpc>
            </a:pPr>
            <a:r>
              <a:rPr lang="en-US" sz="2099" b="1" dirty="0">
                <a:solidFill>
                  <a:srgbClr val="FFFFFF"/>
                </a:solidFill>
                <a:latin typeface="Codec Pro Ultra-Bold"/>
                <a:ea typeface="Codec Pro Ultra-Bold"/>
                <a:cs typeface="Codec Pro Ultra-Bold"/>
                <a:sym typeface="Codec Pro Ultra-Bold"/>
              </a:rPr>
              <a:t>#MNSEC2025</a:t>
            </a:r>
          </a:p>
        </p:txBody>
      </p:sp>
      <p:sp>
        <p:nvSpPr>
          <p:cNvPr id="13" name="TextBox 7">
            <a:extLst>
              <a:ext uri="{FF2B5EF4-FFF2-40B4-BE49-F238E27FC236}">
                <a16:creationId xmlns:a16="http://schemas.microsoft.com/office/drawing/2014/main" id="{9EA1007A-1490-4543-FBCC-408D742BC697}"/>
              </a:ext>
            </a:extLst>
          </p:cNvPr>
          <p:cNvSpPr txBox="1"/>
          <p:nvPr/>
        </p:nvSpPr>
        <p:spPr>
          <a:xfrm>
            <a:off x="15430895" y="771542"/>
            <a:ext cx="1828405" cy="417065"/>
          </a:xfrm>
          <a:prstGeom prst="roundRect">
            <a:avLst/>
          </a:prstGeom>
          <a:solidFill>
            <a:srgbClr val="2B7FA9"/>
          </a:solidFill>
        </p:spPr>
        <p:txBody>
          <a:bodyPr lIns="0" tIns="0" rIns="0" bIns="0" rtlCol="0" anchor="t">
            <a:spAutoFit/>
          </a:bodyPr>
          <a:lstStyle/>
          <a:p>
            <a:pPr marL="0" lvl="0" indent="0" algn="ctr">
              <a:lnSpc>
                <a:spcPts val="3151"/>
              </a:lnSpc>
              <a:spcBef>
                <a:spcPct val="0"/>
              </a:spcBef>
            </a:pPr>
            <a:r>
              <a:rPr lang="en-US" sz="2251" b="1" dirty="0">
                <a:solidFill>
                  <a:schemeClr val="bg1"/>
                </a:solidFill>
                <a:latin typeface="Codec Pro Bold"/>
                <a:ea typeface="Codec Pro Bold"/>
                <a:cs typeface="Codec Pro Bold"/>
                <a:sym typeface="Codec Pro Bold"/>
              </a:rPr>
              <a:t>Longer story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1658</Words>
  <Application>Microsoft Macintosh PowerPoint</Application>
  <PresentationFormat>Custom</PresentationFormat>
  <Paragraphs>479</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Calibri</vt:lpstr>
      <vt:lpstr>Arial</vt:lpstr>
      <vt:lpstr>Codec Pro Bold</vt:lpstr>
      <vt:lpstr>Codec Pro Ultra-Bold</vt:lpstr>
      <vt:lpstr>Codec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Sunday</dc:title>
  <cp:lastModifiedBy>Bayanmunkh Battulga</cp:lastModifiedBy>
  <cp:revision>2</cp:revision>
  <dcterms:created xsi:type="dcterms:W3CDTF">2006-08-16T00:00:00Z</dcterms:created>
  <dcterms:modified xsi:type="dcterms:W3CDTF">2025-09-22T05:11:03Z</dcterms:modified>
  <dc:identifier>DAGyFGluCFc</dc:identifier>
</cp:coreProperties>
</file>